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Gill Sans"/>
      <p:regular r:id="rId60"/>
      <p:bold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2.xml"/><Relationship Id="rId49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GillSans-bold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ill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237d4bb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237d4bb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30ee96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30ee96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30ee96d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c30ee96d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30ee96d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30ee96d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30ee96d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30ee96d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30ee96d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c30ee96d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34b145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34b145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34b145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c34b145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30ee96d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30ee96d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c30ee96d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c30ee96d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8fb9573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8fb957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c30ee96d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c30ee96d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30ee96d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30ee96d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c30ee96d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c30ee96d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30ee96d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c30ee96d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30ee96dc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g1c30ee96dc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c30ee96dc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1c30ee96dc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c30ee96dc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1c30ee96dc_0_4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so, we have a reliable, accurate, and portable tool with which we can ask cool biological questions…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c30ee96dc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g1c30ee96dc_0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c30ee96dc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1c30ee96dc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c30ee96dc_0_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1c30ee96dc_0_4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8fb9573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8fb9573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c30ee96dc_0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g1c30ee96dc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c30ee96dc_0_4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g1c30ee96dc_0_4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c34b14598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g1c34b14598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c34b14598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g1c34b14598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34b14598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g1c34b14598_0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34b14598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1c34b14598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c34b14598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g1c34b14598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c34b14598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g1c34b14598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c34b14598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g1c34b14598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3bb4465a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113bb4465a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8fb9573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8fb9573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c34b14598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g1c34b14598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c34b14598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g1c34b14598_0_2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c34b14598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1c34b14598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pore is a CsG nanopore, adapted from bacterial amyloid secretes (1200 mutants tested)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processive Phi29 phage polymerase enzyme for “ratcheting” DNA thru pore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237d4bb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237d4bb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37d4bb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237d4bb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237d4bb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c237d4bb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33fa8973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33fa897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237d4b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237d4b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4437983" y="4875609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3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Google Shape;98;p23"/>
          <p:cNvSpPr/>
          <p:nvPr>
            <p:ph idx="4" type="pic"/>
          </p:nvPr>
        </p:nvSpPr>
        <p:spPr>
          <a:xfrm>
            <a:off x="669727" y="468809"/>
            <a:ext cx="37506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6.gif"/><Relationship Id="rId6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Relationship Id="rId4" Type="http://schemas.openxmlformats.org/officeDocument/2006/relationships/image" Target="../media/image27.png"/><Relationship Id="rId5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3UHw22hBpAk" TargetMode="External"/><Relationship Id="rId4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25.jpg"/><Relationship Id="rId6" Type="http://schemas.openxmlformats.org/officeDocument/2006/relationships/image" Target="../media/image44.png"/><Relationship Id="rId7" Type="http://schemas.openxmlformats.org/officeDocument/2006/relationships/image" Target="../media/image35.jp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Relationship Id="rId4" Type="http://schemas.openxmlformats.org/officeDocument/2006/relationships/image" Target="../media/image2.png"/><Relationship Id="rId5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hyperlink" Target="http://en.wikipedia.org/wiki/FASTQ_forma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youtube.com/watch?v=BbScv9TcaMg" TargetMode="External"/><Relationship Id="rId4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Modern DNA sequencing, FASTQ format, tools.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Genomics, Lecture 06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Breakthrough #2: Solexa (Illumina) sequencing (2006)</a:t>
            </a:r>
            <a:endParaRPr sz="3600"/>
          </a:p>
        </p:txBody>
      </p:sp>
      <p:sp>
        <p:nvSpPr>
          <p:cNvPr id="219" name="Google Shape;219;p35"/>
          <p:cNvSpPr txBox="1"/>
          <p:nvPr/>
        </p:nvSpPr>
        <p:spPr>
          <a:xfrm>
            <a:off x="205383" y="1044777"/>
            <a:ext cx="42054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17500" lvl="0" marL="495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Economica"/>
              <a:buChar char="•"/>
            </a:pPr>
            <a:r>
              <a:rPr b="1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PCR amplify sample (opt.)</a:t>
            </a:r>
            <a:endParaRPr b="1"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95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Economica"/>
              <a:buChar char="•"/>
            </a:pPr>
            <a:r>
              <a:rPr b="1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Immobilize and amplify single molecules on a solid surface</a:t>
            </a:r>
            <a:endParaRPr b="1"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953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Economica"/>
              <a:buChar char="•"/>
            </a:pPr>
            <a:r>
              <a:rPr b="1" lang="en" sz="30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Reversible</a:t>
            </a:r>
            <a:r>
              <a:rPr b="1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terminator sequencing with 4 color dye-labelled nucleotides</a:t>
            </a:r>
            <a:endParaRPr b="1"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3518" y="936300"/>
            <a:ext cx="4124400" cy="40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Immobilizing single molecules</a:t>
            </a:r>
            <a:endParaRPr sz="3600"/>
          </a:p>
        </p:txBody>
      </p:sp>
      <p:sp>
        <p:nvSpPr>
          <p:cNvPr id="227" name="Google Shape;227;p36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14817" l="30829" r="52696" t="56748"/>
          <a:stretch/>
        </p:blipFill>
        <p:spPr>
          <a:xfrm>
            <a:off x="4223742" y="3319314"/>
            <a:ext cx="1437600" cy="13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b="34538" l="60652" r="16226" t="35804"/>
          <a:stretch/>
        </p:blipFill>
        <p:spPr>
          <a:xfrm>
            <a:off x="279815" y="3667571"/>
            <a:ext cx="1601400" cy="11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5">
            <a:alphaModFix/>
          </a:blip>
          <a:srcRect b="0" l="8596" r="19403" t="0"/>
          <a:stretch/>
        </p:blipFill>
        <p:spPr>
          <a:xfrm>
            <a:off x="205383" y="943789"/>
            <a:ext cx="3822000" cy="7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6"/>
          <p:cNvGrpSpPr/>
          <p:nvPr/>
        </p:nvGrpSpPr>
        <p:grpSpPr>
          <a:xfrm>
            <a:off x="1544836" y="2113800"/>
            <a:ext cx="1285759" cy="75721"/>
            <a:chOff x="0" y="127000"/>
            <a:chExt cx="1828700" cy="143602"/>
          </a:xfrm>
        </p:grpSpPr>
        <p:pic>
          <p:nvPicPr>
            <p:cNvPr id="232" name="Google Shape;232;p36"/>
            <p:cNvPicPr preferRelativeResize="0"/>
            <p:nvPr/>
          </p:nvPicPr>
          <p:blipFill rotWithShape="1">
            <a:blip r:embed="rId5">
              <a:alphaModFix/>
            </a:blip>
            <a:srcRect b="0" l="3549" r="80469" t="0"/>
            <a:stretch/>
          </p:blipFill>
          <p:spPr>
            <a:xfrm>
              <a:off x="317500" y="130802"/>
              <a:ext cx="1206600" cy="1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6"/>
            <p:cNvSpPr/>
            <p:nvPr/>
          </p:nvSpPr>
          <p:spPr>
            <a:xfrm>
              <a:off x="0" y="127000"/>
              <a:ext cx="317400" cy="139800"/>
            </a:xfrm>
            <a:prstGeom prst="rect">
              <a:avLst/>
            </a:prstGeom>
            <a:solidFill>
              <a:srgbClr val="77BB41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1511300" y="127000"/>
              <a:ext cx="317400" cy="139800"/>
            </a:xfrm>
            <a:prstGeom prst="rect">
              <a:avLst/>
            </a:prstGeom>
            <a:solidFill>
              <a:srgbClr val="D58400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35" name="Google Shape;235;p36"/>
          <p:cNvPicPr preferRelativeResize="0"/>
          <p:nvPr/>
        </p:nvPicPr>
        <p:blipFill rotWithShape="1">
          <a:blip r:embed="rId5">
            <a:alphaModFix/>
          </a:blip>
          <a:srcRect b="0" l="3549" r="80469" t="0"/>
          <a:stretch/>
        </p:blipFill>
        <p:spPr>
          <a:xfrm>
            <a:off x="160734" y="1459479"/>
            <a:ext cx="848400" cy="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5">
            <a:alphaModFix/>
          </a:blip>
          <a:srcRect b="0" l="3549" r="80469" t="0"/>
          <a:stretch/>
        </p:blipFill>
        <p:spPr>
          <a:xfrm>
            <a:off x="1169789" y="1459479"/>
            <a:ext cx="848400" cy="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5">
            <a:alphaModFix/>
          </a:blip>
          <a:srcRect b="0" l="3549" r="80469" t="0"/>
          <a:stretch/>
        </p:blipFill>
        <p:spPr>
          <a:xfrm>
            <a:off x="2178844" y="1459479"/>
            <a:ext cx="848400" cy="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5">
            <a:alphaModFix/>
          </a:blip>
          <a:srcRect b="0" l="3549" r="80469" t="0"/>
          <a:stretch/>
        </p:blipFill>
        <p:spPr>
          <a:xfrm>
            <a:off x="3187898" y="1459479"/>
            <a:ext cx="848400" cy="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2042" y="1849461"/>
            <a:ext cx="428700" cy="75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6"/>
          <p:cNvCxnSpPr/>
          <p:nvPr/>
        </p:nvCxnSpPr>
        <p:spPr>
          <a:xfrm rot="10800000">
            <a:off x="2196703" y="1122673"/>
            <a:ext cx="0" cy="187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41" name="Google Shape;241;p36"/>
          <p:cNvSpPr/>
          <p:nvPr/>
        </p:nvSpPr>
        <p:spPr>
          <a:xfrm>
            <a:off x="1069659" y="1105867"/>
            <a:ext cx="10416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Fragment DNA</a:t>
            </a:r>
            <a:endParaRPr sz="900"/>
          </a:p>
        </p:txBody>
      </p:sp>
      <p:sp>
        <p:nvSpPr>
          <p:cNvPr id="242" name="Google Shape;242;p36"/>
          <p:cNvSpPr/>
          <p:nvPr/>
        </p:nvSpPr>
        <p:spPr>
          <a:xfrm>
            <a:off x="912544" y="1641649"/>
            <a:ext cx="1196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adaptors,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 select, PCR</a:t>
            </a:r>
            <a:endParaRPr sz="900"/>
          </a:p>
        </p:txBody>
      </p:sp>
      <p:sp>
        <p:nvSpPr>
          <p:cNvPr id="243" name="Google Shape;243;p36"/>
          <p:cNvSpPr/>
          <p:nvPr/>
        </p:nvSpPr>
        <p:spPr>
          <a:xfrm>
            <a:off x="1419836" y="2378348"/>
            <a:ext cx="6804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denature</a:t>
            </a:r>
            <a:endParaRPr sz="900"/>
          </a:p>
        </p:txBody>
      </p:sp>
      <p:grpSp>
        <p:nvGrpSpPr>
          <p:cNvPr id="244" name="Google Shape;244;p36"/>
          <p:cNvGrpSpPr/>
          <p:nvPr/>
        </p:nvGrpSpPr>
        <p:grpSpPr>
          <a:xfrm>
            <a:off x="1526977" y="2803624"/>
            <a:ext cx="1330476" cy="53626"/>
            <a:chOff x="0" y="0"/>
            <a:chExt cx="1892300" cy="101700"/>
          </a:xfrm>
        </p:grpSpPr>
        <p:cxnSp>
          <p:nvCxnSpPr>
            <p:cNvPr id="245" name="Google Shape;245;p36"/>
            <p:cNvCxnSpPr/>
            <p:nvPr/>
          </p:nvCxnSpPr>
          <p:spPr>
            <a:xfrm>
              <a:off x="219409" y="50800"/>
              <a:ext cx="1510500" cy="0"/>
            </a:xfrm>
            <a:prstGeom prst="straightConnector1">
              <a:avLst/>
            </a:prstGeom>
            <a:noFill/>
            <a:ln cap="flat" cmpd="sng" w="25400">
              <a:solidFill>
                <a:srgbClr val="232323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grpSp>
          <p:nvGrpSpPr>
            <p:cNvPr id="246" name="Google Shape;246;p36"/>
            <p:cNvGrpSpPr/>
            <p:nvPr/>
          </p:nvGrpSpPr>
          <p:grpSpPr>
            <a:xfrm>
              <a:off x="0" y="0"/>
              <a:ext cx="1892300" cy="101700"/>
              <a:chOff x="0" y="0"/>
              <a:chExt cx="1892300" cy="101700"/>
            </a:xfrm>
          </p:grpSpPr>
          <p:sp>
            <p:nvSpPr>
              <p:cNvPr id="247" name="Google Shape;247;p36"/>
              <p:cNvSpPr/>
              <p:nvPr/>
            </p:nvSpPr>
            <p:spPr>
              <a:xfrm>
                <a:off x="0" y="0"/>
                <a:ext cx="419100" cy="101700"/>
              </a:xfrm>
              <a:prstGeom prst="rect">
                <a:avLst/>
              </a:prstGeom>
              <a:solidFill>
                <a:srgbClr val="D58400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Gill Sans"/>
                  <a:buNone/>
                </a:pPr>
                <a:r>
                  <a:t/>
                </a:r>
                <a:endParaRPr b="0" i="0" sz="26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48" name="Google Shape;248;p36"/>
              <p:cNvSpPr/>
              <p:nvPr/>
            </p:nvSpPr>
            <p:spPr>
              <a:xfrm>
                <a:off x="1473200" y="0"/>
                <a:ext cx="419100" cy="101700"/>
              </a:xfrm>
              <a:prstGeom prst="rect">
                <a:avLst/>
              </a:prstGeom>
              <a:solidFill>
                <a:srgbClr val="77BB41"/>
              </a:solidFill>
              <a:ln cap="flat" cmpd="sng" w="25400">
                <a:solidFill>
                  <a:srgbClr val="000000">
                    <a:alpha val="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Gill Sans"/>
                  <a:buNone/>
                </a:pPr>
                <a:r>
                  <a:t/>
                </a:r>
                <a:endParaRPr b="0" i="0" sz="26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cxnSp>
        <p:nvCxnSpPr>
          <p:cNvPr id="249" name="Google Shape;249;p36"/>
          <p:cNvCxnSpPr/>
          <p:nvPr/>
        </p:nvCxnSpPr>
        <p:spPr>
          <a:xfrm rot="10800000">
            <a:off x="2196703" y="1725426"/>
            <a:ext cx="0" cy="187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50" name="Google Shape;250;p36"/>
          <p:cNvCxnSpPr/>
          <p:nvPr/>
        </p:nvCxnSpPr>
        <p:spPr>
          <a:xfrm rot="10800000">
            <a:off x="2196703" y="2388456"/>
            <a:ext cx="0" cy="187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51" name="Google Shape;251;p36"/>
          <p:cNvSpPr/>
          <p:nvPr/>
        </p:nvSpPr>
        <p:spPr>
          <a:xfrm>
            <a:off x="2184706" y="3141836"/>
            <a:ext cx="13128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 flow cell</a:t>
            </a:r>
            <a:endParaRPr sz="900"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13366" l="13248" r="74079" t="71442"/>
          <a:stretch/>
        </p:blipFill>
        <p:spPr>
          <a:xfrm>
            <a:off x="2111871" y="3734544"/>
            <a:ext cx="1178700" cy="79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6"/>
          <p:cNvCxnSpPr/>
          <p:nvPr/>
        </p:nvCxnSpPr>
        <p:spPr>
          <a:xfrm rot="10800000">
            <a:off x="2196703" y="3017689"/>
            <a:ext cx="0" cy="455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54" name="Google Shape;254;p36"/>
          <p:cNvSpPr/>
          <p:nvPr/>
        </p:nvSpPr>
        <p:spPr>
          <a:xfrm>
            <a:off x="2009180" y="4554959"/>
            <a:ext cx="1491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Flow cell surface w/ attached primers</a:t>
            </a:r>
            <a:endParaRPr sz="900"/>
          </a:p>
        </p:txBody>
      </p:sp>
      <p:cxnSp>
        <p:nvCxnSpPr>
          <p:cNvPr id="255" name="Google Shape;255;p36"/>
          <p:cNvCxnSpPr/>
          <p:nvPr/>
        </p:nvCxnSpPr>
        <p:spPr>
          <a:xfrm rot="10800000">
            <a:off x="3634292" y="4022644"/>
            <a:ext cx="527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56" name="Google Shape;256;p36"/>
          <p:cNvSpPr/>
          <p:nvPr/>
        </p:nvSpPr>
        <p:spPr>
          <a:xfrm>
            <a:off x="4107656" y="4665464"/>
            <a:ext cx="1669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Template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Hybridization</a:t>
            </a:r>
            <a:endParaRPr sz="900"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14817" l="51292" r="33666" t="56748"/>
          <a:stretch/>
        </p:blipFill>
        <p:spPr>
          <a:xfrm>
            <a:off x="6009680" y="3319314"/>
            <a:ext cx="1312800" cy="13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5831086" y="4682207"/>
            <a:ext cx="1669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Extension</a:t>
            </a:r>
            <a:endParaRPr sz="900"/>
          </a:p>
        </p:txBody>
      </p:sp>
      <p:cxnSp>
        <p:nvCxnSpPr>
          <p:cNvPr id="259" name="Google Shape;259;p36"/>
          <p:cNvCxnSpPr/>
          <p:nvPr/>
        </p:nvCxnSpPr>
        <p:spPr>
          <a:xfrm rot="10800000">
            <a:off x="5509599" y="4022527"/>
            <a:ext cx="527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60" name="Google Shape;260;p36"/>
          <p:cNvSpPr/>
          <p:nvPr/>
        </p:nvSpPr>
        <p:spPr>
          <a:xfrm>
            <a:off x="5110486" y="941784"/>
            <a:ext cx="2853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 Prepare Sequencing Library</a:t>
            </a:r>
            <a:endParaRPr sz="900"/>
          </a:p>
        </p:txBody>
      </p:sp>
      <p:sp>
        <p:nvSpPr>
          <p:cNvPr id="261" name="Google Shape;261;p36"/>
          <p:cNvSpPr/>
          <p:nvPr/>
        </p:nvSpPr>
        <p:spPr>
          <a:xfrm>
            <a:off x="4670527" y="2827065"/>
            <a:ext cx="3723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2) Seed Flow Cell with Single Molecules</a:t>
            </a:r>
            <a:endParaRPr sz="900"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b="14817" l="71652" r="13306" t="56748"/>
          <a:stretch/>
        </p:blipFill>
        <p:spPr>
          <a:xfrm>
            <a:off x="7849195" y="3319314"/>
            <a:ext cx="1312800" cy="13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6"/>
          <p:cNvCxnSpPr/>
          <p:nvPr/>
        </p:nvCxnSpPr>
        <p:spPr>
          <a:xfrm rot="10800000">
            <a:off x="7295536" y="4022527"/>
            <a:ext cx="527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7527727" y="4685556"/>
            <a:ext cx="1669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Denaturation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Cluster amplification by "bridge" PCR</a:t>
            </a:r>
            <a:endParaRPr sz="3600"/>
          </a:p>
        </p:txBody>
      </p:sp>
      <p:grpSp>
        <p:nvGrpSpPr>
          <p:cNvPr id="270" name="Google Shape;270;p37"/>
          <p:cNvGrpSpPr/>
          <p:nvPr/>
        </p:nvGrpSpPr>
        <p:grpSpPr>
          <a:xfrm>
            <a:off x="807212" y="918656"/>
            <a:ext cx="7464200" cy="3700158"/>
            <a:chOff x="3538033" y="1071025"/>
            <a:chExt cx="4047392" cy="2006376"/>
          </a:xfrm>
        </p:grpSpPr>
        <p:pic>
          <p:nvPicPr>
            <p:cNvPr id="271" name="Google Shape;271;p37"/>
            <p:cNvPicPr preferRelativeResize="0"/>
            <p:nvPr/>
          </p:nvPicPr>
          <p:blipFill rotWithShape="1">
            <a:blip r:embed="rId3">
              <a:alphaModFix/>
            </a:blip>
            <a:srcRect b="52296" l="66862" r="0" t="0"/>
            <a:stretch/>
          </p:blipFill>
          <p:spPr>
            <a:xfrm>
              <a:off x="3538033" y="1071025"/>
              <a:ext cx="1061567" cy="200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7"/>
            <p:cNvPicPr preferRelativeResize="0"/>
            <p:nvPr/>
          </p:nvPicPr>
          <p:blipFill rotWithShape="1">
            <a:blip r:embed="rId3">
              <a:alphaModFix/>
            </a:blip>
            <a:srcRect b="0" l="0" r="0" t="48817"/>
            <a:stretch/>
          </p:blipFill>
          <p:spPr>
            <a:xfrm>
              <a:off x="4599600" y="1071025"/>
              <a:ext cx="2985824" cy="2006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Cluster amplification by "bridge" PCR</a:t>
            </a:r>
            <a:endParaRPr sz="3600"/>
          </a:p>
        </p:txBody>
      </p:sp>
      <p:sp>
        <p:nvSpPr>
          <p:cNvPr id="278" name="Google Shape;278;p38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 b="25730" l="1908" r="50959" t="3367"/>
          <a:stretch/>
        </p:blipFill>
        <p:spPr>
          <a:xfrm>
            <a:off x="588200" y="824350"/>
            <a:ext cx="3827700" cy="3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854" l="1911" r="47514" t="78164"/>
          <a:stretch/>
        </p:blipFill>
        <p:spPr>
          <a:xfrm>
            <a:off x="4616648" y="3449091"/>
            <a:ext cx="4518300" cy="10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5938" y="1236287"/>
            <a:ext cx="3768000" cy="15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5458324" y="897425"/>
            <a:ext cx="2940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 diffe</a:t>
            </a: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rent </a:t>
            </a: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images merged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5747245" y="3151063"/>
            <a:ext cx="22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6 cycles w/ base-calling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Illumina </a:t>
            </a:r>
            <a:r>
              <a:rPr lang="en" sz="3600"/>
              <a:t>sequencing summary</a:t>
            </a:r>
            <a:endParaRPr sz="3600"/>
          </a:p>
        </p:txBody>
      </p:sp>
      <p:sp>
        <p:nvSpPr>
          <p:cNvPr id="289" name="Google Shape;289;p39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5504387" y="1940720"/>
            <a:ext cx="3455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Illumina HiSeq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~3 billion paired 100bp reads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~600Gb, $10K, 8 days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(or “rapid run” ~90Gb in 1-2 days)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22755" l="0" r="378" t="6553"/>
          <a:stretch/>
        </p:blipFill>
        <p:spPr>
          <a:xfrm>
            <a:off x="6196885" y="491222"/>
            <a:ext cx="2070900" cy="1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250031" y="1334542"/>
            <a:ext cx="50274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Advantages:</a:t>
            </a:r>
            <a:endParaRPr b="1"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46050" lvl="1" marL="584200" rtl="0" algn="l"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900"/>
              <a:buFont typeface="Economica"/>
              <a:buChar char="-"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Best throughput, accuracy and read length for any 2nd gen. sequencer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46050" lvl="1" marL="584200" rtl="0" algn="l"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900"/>
              <a:buFont typeface="Economica"/>
              <a:buChar char="-"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 &amp; robust library preparation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312539" y="2603674"/>
            <a:ext cx="43398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Disadvantages: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46050" lvl="1" marL="584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900"/>
              <a:buFont typeface="Economica"/>
              <a:buChar char="-"/>
            </a:pP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Inherent limits to read length (practically, 150bp)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46050" lvl="1" marL="584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900"/>
              <a:buFont typeface="Economica"/>
              <a:buChar char="-"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b="0" i="0" lang="en" sz="19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ome runs are error prone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5504387" y="3088482"/>
            <a:ext cx="3455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Illumina X Ten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~6 billion paired 150bp reads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1.8Tb, &lt;3 days, ~1000 / genome($$)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(or “rapid run” ~90Gb in 1-2 days)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5504387" y="4030267"/>
            <a:ext cx="3455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Illumina NextSeq </a:t>
            </a:r>
            <a:endParaRPr sz="1700" u="sng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One human genome in </a:t>
            </a:r>
            <a:r>
              <a:rPr b="1" i="0" lang="en" sz="1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&lt;</a:t>
            </a:r>
            <a:r>
              <a:rPr b="1" lang="en" sz="1700" u="sng">
                <a:latin typeface="Economica"/>
                <a:ea typeface="Economica"/>
                <a:cs typeface="Economica"/>
                <a:sym typeface="Economica"/>
              </a:rPr>
              <a:t>30</a:t>
            </a:r>
            <a:r>
              <a:rPr b="1" i="0" lang="en" sz="1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HiSeq X Ten</a:t>
            </a:r>
            <a:endParaRPr sz="3600"/>
          </a:p>
        </p:txBody>
      </p:sp>
      <p:sp>
        <p:nvSpPr>
          <p:cNvPr id="301" name="Google Shape;301;p40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13194"/>
          <a:stretch/>
        </p:blipFill>
        <p:spPr>
          <a:xfrm>
            <a:off x="1118550" y="1163825"/>
            <a:ext cx="6906900" cy="33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Paired-end sequencing</a:t>
            </a:r>
            <a:r>
              <a:rPr lang="en" sz="2800"/>
              <a:t>: A molecular hack to sequence longer fragments</a:t>
            </a:r>
            <a:endParaRPr sz="2800"/>
          </a:p>
        </p:txBody>
      </p:sp>
      <p:sp>
        <p:nvSpPr>
          <p:cNvPr id="308" name="Google Shape;308;p41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5178517" y="1130072"/>
            <a:ext cx="22236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1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Shear to desired length (~400bp)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85729" y="869007"/>
            <a:ext cx="133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genomic DNA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4634508" y="1701105"/>
            <a:ext cx="2080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3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ligate adapters, size select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47971" r="19488" t="0"/>
          <a:stretch/>
        </p:blipFill>
        <p:spPr>
          <a:xfrm>
            <a:off x="3946922" y="1447610"/>
            <a:ext cx="1178700" cy="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/>
          <p:nvPr/>
        </p:nvSpPr>
        <p:spPr>
          <a:xfrm>
            <a:off x="1571361" y="4341465"/>
            <a:ext cx="491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~100bp</a:t>
            </a:r>
            <a:endParaRPr sz="900"/>
          </a:p>
        </p:txBody>
      </p:sp>
      <p:sp>
        <p:nvSpPr>
          <p:cNvPr id="314" name="Google Shape;314;p41"/>
          <p:cNvSpPr/>
          <p:nvPr/>
        </p:nvSpPr>
        <p:spPr>
          <a:xfrm>
            <a:off x="2603302" y="3823246"/>
            <a:ext cx="433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millions to billions of paired-end reads (readpairs) 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>
            <a:off x="-1509117" y="4602659"/>
            <a:ext cx="11022473" cy="257781"/>
            <a:chOff x="0" y="0"/>
            <a:chExt cx="15676963" cy="488870"/>
          </a:xfrm>
        </p:grpSpPr>
        <p:sp>
          <p:nvSpPr>
            <p:cNvPr id="316" name="Google Shape;316;p41"/>
            <p:cNvSpPr/>
            <p:nvPr/>
          </p:nvSpPr>
          <p:spPr>
            <a:xfrm>
              <a:off x="6050263" y="184070"/>
              <a:ext cx="96267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Gill Sans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--------------------------------//--------------------------------- GGACTGAAACTTCATCTGTCTTTATAGATATGCGTGCAGCAGC  5’</a:t>
              </a:r>
              <a:endParaRPr sz="900"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0" y="0"/>
              <a:ext cx="12738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Gill Sans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5’  GGTGTACGAATAGTTTCCTTTTACACTCCTTGACCATCCTAGC --------------------------------//---------------------------------</a:t>
              </a:r>
              <a:endParaRPr sz="900"/>
            </a:p>
          </p:txBody>
        </p:sp>
      </p:grpSp>
      <p:sp>
        <p:nvSpPr>
          <p:cNvPr id="318" name="Google Shape;318;p41"/>
          <p:cNvSpPr/>
          <p:nvPr/>
        </p:nvSpPr>
        <p:spPr>
          <a:xfrm>
            <a:off x="2143125" y="1339453"/>
            <a:ext cx="139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DNA fragments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1705570" y="1868537"/>
            <a:ext cx="1839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sequencing library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384" y="2645404"/>
            <a:ext cx="1465200" cy="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5">
            <a:alphaModFix/>
          </a:blip>
          <a:srcRect b="12425" l="5335" r="42662" t="10061"/>
          <a:stretch/>
        </p:blipFill>
        <p:spPr>
          <a:xfrm>
            <a:off x="3843291" y="2673468"/>
            <a:ext cx="1487700" cy="9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1"/>
          <p:cNvCxnSpPr/>
          <p:nvPr/>
        </p:nvCxnSpPr>
        <p:spPr>
          <a:xfrm flipH="1" rot="10800000">
            <a:off x="2973183" y="2671782"/>
            <a:ext cx="863400" cy="41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323" name="Google Shape;323;p41"/>
          <p:cNvCxnSpPr/>
          <p:nvPr/>
        </p:nvCxnSpPr>
        <p:spPr>
          <a:xfrm>
            <a:off x="2960199" y="3189242"/>
            <a:ext cx="885900" cy="42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sp>
        <p:nvSpPr>
          <p:cNvPr id="324" name="Google Shape;324;p41"/>
          <p:cNvSpPr/>
          <p:nvPr/>
        </p:nvSpPr>
        <p:spPr>
          <a:xfrm>
            <a:off x="1732359" y="3576340"/>
            <a:ext cx="1098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Illumina GA2</a:t>
            </a:r>
            <a:endParaRPr sz="900"/>
          </a:p>
        </p:txBody>
      </p:sp>
      <p:sp>
        <p:nvSpPr>
          <p:cNvPr id="325" name="Google Shape;325;p41"/>
          <p:cNvSpPr/>
          <p:nvPr/>
        </p:nvSpPr>
        <p:spPr>
          <a:xfrm>
            <a:off x="3812977" y="3482578"/>
            <a:ext cx="1759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clusters on a flow-cell</a:t>
            </a:r>
            <a:endParaRPr sz="900"/>
          </a:p>
        </p:txBody>
      </p:sp>
      <p:grpSp>
        <p:nvGrpSpPr>
          <p:cNvPr id="326" name="Google Shape;326;p41"/>
          <p:cNvGrpSpPr/>
          <p:nvPr/>
        </p:nvGrpSpPr>
        <p:grpSpPr>
          <a:xfrm>
            <a:off x="1625203" y="977170"/>
            <a:ext cx="6116689" cy="81642"/>
            <a:chOff x="0" y="103498"/>
            <a:chExt cx="8699600" cy="154800"/>
          </a:xfrm>
        </p:grpSpPr>
        <p:pic>
          <p:nvPicPr>
            <p:cNvPr id="327" name="Google Shape;327;p41"/>
            <p:cNvPicPr preferRelativeResize="0"/>
            <p:nvPr/>
          </p:nvPicPr>
          <p:blipFill rotWithShape="1">
            <a:blip r:embed="rId3">
              <a:alphaModFix/>
            </a:blip>
            <a:srcRect b="0" l="5575" r="5929" t="0"/>
            <a:stretch/>
          </p:blipFill>
          <p:spPr>
            <a:xfrm>
              <a:off x="0" y="103498"/>
              <a:ext cx="4559400" cy="15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1"/>
            <p:cNvPicPr preferRelativeResize="0"/>
            <p:nvPr/>
          </p:nvPicPr>
          <p:blipFill rotWithShape="1">
            <a:blip r:embed="rId3">
              <a:alphaModFix/>
            </a:blip>
            <a:srcRect b="0" l="5575" r="5929" t="0"/>
            <a:stretch/>
          </p:blipFill>
          <p:spPr>
            <a:xfrm>
              <a:off x="4140200" y="103498"/>
              <a:ext cx="4559400" cy="15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41"/>
          <p:cNvGrpSpPr/>
          <p:nvPr/>
        </p:nvGrpSpPr>
        <p:grpSpPr>
          <a:xfrm>
            <a:off x="3759398" y="2096239"/>
            <a:ext cx="1625075" cy="82627"/>
            <a:chOff x="0" y="101600"/>
            <a:chExt cx="2311300" cy="156698"/>
          </a:xfrm>
        </p:grpSpPr>
        <p:pic>
          <p:nvPicPr>
            <p:cNvPr id="330" name="Google Shape;330;p41"/>
            <p:cNvPicPr preferRelativeResize="0"/>
            <p:nvPr/>
          </p:nvPicPr>
          <p:blipFill rotWithShape="1">
            <a:blip r:embed="rId3">
              <a:alphaModFix/>
            </a:blip>
            <a:srcRect b="0" l="47971" r="19488" t="0"/>
            <a:stretch/>
          </p:blipFill>
          <p:spPr>
            <a:xfrm>
              <a:off x="330200" y="103498"/>
              <a:ext cx="1676400" cy="15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1"/>
            <p:cNvSpPr/>
            <p:nvPr/>
          </p:nvSpPr>
          <p:spPr>
            <a:xfrm>
              <a:off x="0" y="101600"/>
              <a:ext cx="317400" cy="139800"/>
            </a:xfrm>
            <a:prstGeom prst="rect">
              <a:avLst/>
            </a:prstGeom>
            <a:solidFill>
              <a:srgbClr val="0056D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993900" y="101600"/>
              <a:ext cx="317400" cy="139800"/>
            </a:xfrm>
            <a:prstGeom prst="rect">
              <a:avLst/>
            </a:prstGeom>
            <a:solidFill>
              <a:srgbClr val="0056D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3" name="Google Shape;333;p41"/>
          <p:cNvGrpSpPr/>
          <p:nvPr/>
        </p:nvGrpSpPr>
        <p:grpSpPr>
          <a:xfrm>
            <a:off x="6482953" y="3214683"/>
            <a:ext cx="1625075" cy="82627"/>
            <a:chOff x="0" y="101600"/>
            <a:chExt cx="2311300" cy="156698"/>
          </a:xfrm>
        </p:grpSpPr>
        <p:pic>
          <p:nvPicPr>
            <p:cNvPr id="334" name="Google Shape;334;p41"/>
            <p:cNvPicPr preferRelativeResize="0"/>
            <p:nvPr/>
          </p:nvPicPr>
          <p:blipFill rotWithShape="1">
            <a:blip r:embed="rId3">
              <a:alphaModFix/>
            </a:blip>
            <a:srcRect b="0" l="47971" r="19488" t="0"/>
            <a:stretch/>
          </p:blipFill>
          <p:spPr>
            <a:xfrm>
              <a:off x="330200" y="103498"/>
              <a:ext cx="1676400" cy="15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1"/>
            <p:cNvSpPr/>
            <p:nvPr/>
          </p:nvSpPr>
          <p:spPr>
            <a:xfrm>
              <a:off x="0" y="101600"/>
              <a:ext cx="317400" cy="139800"/>
            </a:xfrm>
            <a:prstGeom prst="rect">
              <a:avLst/>
            </a:prstGeom>
            <a:solidFill>
              <a:srgbClr val="0056D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93900" y="101600"/>
              <a:ext cx="317400" cy="139800"/>
            </a:xfrm>
            <a:prstGeom prst="rect">
              <a:avLst/>
            </a:prstGeom>
            <a:solidFill>
              <a:srgbClr val="0056D6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337" name="Google Shape;337;p41"/>
          <p:cNvCxnSpPr/>
          <p:nvPr/>
        </p:nvCxnSpPr>
        <p:spPr>
          <a:xfrm flipH="1" rot="10800000">
            <a:off x="5327033" y="2988164"/>
            <a:ext cx="861900" cy="199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338" name="Google Shape;338;p41"/>
          <p:cNvCxnSpPr/>
          <p:nvPr/>
        </p:nvCxnSpPr>
        <p:spPr>
          <a:xfrm>
            <a:off x="5314075" y="3239161"/>
            <a:ext cx="884100" cy="20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339" name="Google Shape;339;p41"/>
          <p:cNvCxnSpPr/>
          <p:nvPr/>
        </p:nvCxnSpPr>
        <p:spPr>
          <a:xfrm rot="10800000">
            <a:off x="6482614" y="3127622"/>
            <a:ext cx="50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340" name="Google Shape;340;p41"/>
          <p:cNvCxnSpPr/>
          <p:nvPr/>
        </p:nvCxnSpPr>
        <p:spPr>
          <a:xfrm>
            <a:off x="7608094" y="3376250"/>
            <a:ext cx="50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341" name="Google Shape;341;p41"/>
          <p:cNvSpPr/>
          <p:nvPr/>
        </p:nvSpPr>
        <p:spPr>
          <a:xfrm>
            <a:off x="6295430" y="3033861"/>
            <a:ext cx="196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5’</a:t>
            </a:r>
            <a:endParaRPr sz="900"/>
          </a:p>
        </p:txBody>
      </p:sp>
      <p:sp>
        <p:nvSpPr>
          <p:cNvPr id="342" name="Google Shape;342;p41"/>
          <p:cNvSpPr/>
          <p:nvPr/>
        </p:nvSpPr>
        <p:spPr>
          <a:xfrm>
            <a:off x="8126016" y="3308449"/>
            <a:ext cx="196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5’</a:t>
            </a:r>
            <a:endParaRPr sz="900"/>
          </a:p>
        </p:txBody>
      </p:sp>
      <p:sp>
        <p:nvSpPr>
          <p:cNvPr id="343" name="Google Shape;343;p41"/>
          <p:cNvSpPr/>
          <p:nvPr/>
        </p:nvSpPr>
        <p:spPr>
          <a:xfrm rot="5400000">
            <a:off x="1806765" y="4332414"/>
            <a:ext cx="12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900"/>
          </a:p>
        </p:txBody>
      </p:sp>
      <p:sp>
        <p:nvSpPr>
          <p:cNvPr id="344" name="Google Shape;344;p41"/>
          <p:cNvSpPr/>
          <p:nvPr/>
        </p:nvSpPr>
        <p:spPr>
          <a:xfrm>
            <a:off x="7108031" y="4341465"/>
            <a:ext cx="491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~100bp</a:t>
            </a:r>
            <a:endParaRPr sz="900"/>
          </a:p>
        </p:txBody>
      </p:sp>
      <p:sp>
        <p:nvSpPr>
          <p:cNvPr id="345" name="Google Shape;345;p41"/>
          <p:cNvSpPr/>
          <p:nvPr/>
        </p:nvSpPr>
        <p:spPr>
          <a:xfrm rot="5400000">
            <a:off x="7333135" y="4332813"/>
            <a:ext cx="12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900"/>
          </a:p>
        </p:txBody>
      </p:sp>
      <p:sp>
        <p:nvSpPr>
          <p:cNvPr id="346" name="Google Shape;346;p41"/>
          <p:cNvSpPr/>
          <p:nvPr/>
        </p:nvSpPr>
        <p:spPr>
          <a:xfrm>
            <a:off x="4259461" y="4388346"/>
            <a:ext cx="491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~200bp</a:t>
            </a:r>
            <a:endParaRPr sz="900"/>
          </a:p>
        </p:txBody>
      </p:sp>
      <p:sp>
        <p:nvSpPr>
          <p:cNvPr id="347" name="Google Shape;347;p41"/>
          <p:cNvSpPr/>
          <p:nvPr/>
        </p:nvSpPr>
        <p:spPr>
          <a:xfrm rot="5400000">
            <a:off x="4475635" y="4379694"/>
            <a:ext cx="12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900"/>
          </a:p>
        </p:txBody>
      </p:sp>
      <p:cxnSp>
        <p:nvCxnSpPr>
          <p:cNvPr id="348" name="Google Shape;348;p41"/>
          <p:cNvCxnSpPr>
            <a:stCxn id="328" idx="1"/>
            <a:endCxn id="312" idx="0"/>
          </p:cNvCxnSpPr>
          <p:nvPr/>
        </p:nvCxnSpPr>
        <p:spPr>
          <a:xfrm>
            <a:off x="4536178" y="101799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1"/>
          <p:cNvCxnSpPr/>
          <p:nvPr/>
        </p:nvCxnSpPr>
        <p:spPr>
          <a:xfrm>
            <a:off x="4536178" y="162759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1"/>
          <p:cNvCxnSpPr/>
          <p:nvPr/>
        </p:nvCxnSpPr>
        <p:spPr>
          <a:xfrm>
            <a:off x="4536178" y="223719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41"/>
          <p:cNvCxnSpPr/>
          <p:nvPr/>
        </p:nvCxnSpPr>
        <p:spPr>
          <a:xfrm>
            <a:off x="4536178" y="391359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Aligning pairs of reads to the reference genome</a:t>
            </a:r>
            <a:endParaRPr sz="3600"/>
          </a:p>
        </p:txBody>
      </p:sp>
      <p:grpSp>
        <p:nvGrpSpPr>
          <p:cNvPr id="357" name="Google Shape;357;p42"/>
          <p:cNvGrpSpPr/>
          <p:nvPr/>
        </p:nvGrpSpPr>
        <p:grpSpPr>
          <a:xfrm>
            <a:off x="3348633" y="4117144"/>
            <a:ext cx="3152138" cy="1011210"/>
            <a:chOff x="0" y="0"/>
            <a:chExt cx="4483200" cy="1917712"/>
          </a:xfrm>
        </p:grpSpPr>
        <p:sp>
          <p:nvSpPr>
            <p:cNvPr id="358" name="Google Shape;358;p42"/>
            <p:cNvSpPr/>
            <p:nvPr/>
          </p:nvSpPr>
          <p:spPr>
            <a:xfrm rot="-10595613">
              <a:off x="2447154" y="177563"/>
              <a:ext cx="403914" cy="1670953"/>
            </a:xfrm>
            <a:prstGeom prst="rect">
              <a:avLst/>
            </a:prstGeom>
            <a:solidFill>
              <a:srgbClr val="FFF2D5"/>
            </a:solidFill>
            <a:ln cap="flat" cmpd="sng" w="12700">
              <a:solidFill>
                <a:srgbClr val="FFAA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 rot="-10595613">
              <a:off x="373086" y="176252"/>
              <a:ext cx="403914" cy="1670953"/>
            </a:xfrm>
            <a:prstGeom prst="rect">
              <a:avLst/>
            </a:prstGeom>
            <a:solidFill>
              <a:srgbClr val="FFF2D5"/>
            </a:solidFill>
            <a:ln cap="flat" cmpd="sng" w="12700">
              <a:solidFill>
                <a:srgbClr val="FFAA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0" y="0"/>
              <a:ext cx="3913500" cy="4968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0" y="1408012"/>
              <a:ext cx="4483200" cy="5097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362" name="Google Shape;362;p42"/>
            <p:cNvCxnSpPr/>
            <p:nvPr/>
          </p:nvCxnSpPr>
          <p:spPr>
            <a:xfrm rot="10800000">
              <a:off x="409778" y="484074"/>
              <a:ext cx="388500" cy="70200"/>
            </a:xfrm>
            <a:prstGeom prst="straightConnector1">
              <a:avLst/>
            </a:prstGeom>
            <a:noFill/>
            <a:ln cap="flat" cmpd="sng" w="31750">
              <a:solidFill>
                <a:srgbClr val="0061FF"/>
              </a:solidFill>
              <a:prstDash val="solid"/>
              <a:miter lim="8000"/>
              <a:headEnd len="sm" w="sm" type="stealth"/>
              <a:tailEnd len="sm" w="sm" type="none"/>
            </a:ln>
          </p:spPr>
        </p:cxnSp>
        <p:cxnSp>
          <p:nvCxnSpPr>
            <p:cNvPr id="363" name="Google Shape;363;p42"/>
            <p:cNvCxnSpPr/>
            <p:nvPr/>
          </p:nvCxnSpPr>
          <p:spPr>
            <a:xfrm flipH="1" rot="10800000">
              <a:off x="2442642" y="483959"/>
              <a:ext cx="388500" cy="70200"/>
            </a:xfrm>
            <a:prstGeom prst="straightConnector1">
              <a:avLst/>
            </a:prstGeom>
            <a:noFill/>
            <a:ln cap="flat" cmpd="sng" w="31750">
              <a:solidFill>
                <a:srgbClr val="0061FF"/>
              </a:solidFill>
              <a:prstDash val="solid"/>
              <a:miter lim="8000"/>
              <a:headEnd len="sm" w="sm" type="stealth"/>
              <a:tailEnd len="sm" w="sm" type="none"/>
            </a:ln>
          </p:spPr>
        </p:cxnSp>
        <p:cxnSp>
          <p:nvCxnSpPr>
            <p:cNvPr id="364" name="Google Shape;364;p42"/>
            <p:cNvCxnSpPr/>
            <p:nvPr/>
          </p:nvCxnSpPr>
          <p:spPr>
            <a:xfrm>
              <a:off x="561070" y="522429"/>
              <a:ext cx="1956900" cy="0"/>
            </a:xfrm>
            <a:prstGeom prst="straightConnector1">
              <a:avLst/>
            </a:prstGeom>
            <a:noFill/>
            <a:ln cap="rnd" cmpd="sng" w="25400">
              <a:solidFill>
                <a:srgbClr val="606060"/>
              </a:solidFill>
              <a:prstDash val="dashDot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365" name="Google Shape;365;p42"/>
          <p:cNvGrpSpPr/>
          <p:nvPr/>
        </p:nvGrpSpPr>
        <p:grpSpPr>
          <a:xfrm>
            <a:off x="-1500187" y="951012"/>
            <a:ext cx="11022473" cy="257781"/>
            <a:chOff x="0" y="0"/>
            <a:chExt cx="15676963" cy="488870"/>
          </a:xfrm>
        </p:grpSpPr>
        <p:sp>
          <p:nvSpPr>
            <p:cNvPr id="366" name="Google Shape;366;p42"/>
            <p:cNvSpPr/>
            <p:nvPr/>
          </p:nvSpPr>
          <p:spPr>
            <a:xfrm>
              <a:off x="6050263" y="184070"/>
              <a:ext cx="96267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Gill Sans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--------------------------------//--------------------------------- GGACTGAAACTTCATCTGTCTTTATAGATATGCGTGCAGCAGC  5’</a:t>
              </a:r>
              <a:endParaRPr sz="900"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0" y="0"/>
              <a:ext cx="12738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Gill Sans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5’  GGTGTACGAATAGTTTCCTTTTACACTCCTTGACCATCCTAGC --------------------------------//---------------------------------</a:t>
              </a:r>
              <a:endParaRPr sz="900"/>
            </a:p>
          </p:txBody>
        </p:sp>
      </p:grpSp>
      <p:sp>
        <p:nvSpPr>
          <p:cNvPr id="368" name="Google Shape;368;p42"/>
          <p:cNvSpPr/>
          <p:nvPr/>
        </p:nvSpPr>
        <p:spPr>
          <a:xfrm>
            <a:off x="3545253" y="4996160"/>
            <a:ext cx="4371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strand</a:t>
            </a:r>
            <a:endParaRPr sz="900"/>
          </a:p>
        </p:txBody>
      </p:sp>
      <p:pic>
        <p:nvPicPr>
          <p:cNvPr id="369" name="Google Shape;369;p42"/>
          <p:cNvPicPr preferRelativeResize="0"/>
          <p:nvPr/>
        </p:nvPicPr>
        <p:blipFill rotWithShape="1">
          <a:blip r:embed="rId3">
            <a:alphaModFix/>
          </a:blip>
          <a:srcRect b="0" l="5575" r="5929" t="0"/>
          <a:stretch/>
        </p:blipFill>
        <p:spPr>
          <a:xfrm>
            <a:off x="3446859" y="4869914"/>
            <a:ext cx="3205800" cy="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/>
          <p:nvPr/>
        </p:nvSpPr>
        <p:spPr>
          <a:xfrm>
            <a:off x="5006596" y="4996160"/>
            <a:ext cx="4164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strand</a:t>
            </a:r>
            <a:endParaRPr sz="900"/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006" y="1508393"/>
            <a:ext cx="1804500" cy="196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2"/>
          <p:cNvCxnSpPr/>
          <p:nvPr/>
        </p:nvCxnSpPr>
        <p:spPr>
          <a:xfrm flipH="1" rot="10800000">
            <a:off x="2227670" y="2192901"/>
            <a:ext cx="857400" cy="40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373" name="Google Shape;373;p42"/>
          <p:cNvCxnSpPr/>
          <p:nvPr/>
        </p:nvCxnSpPr>
        <p:spPr>
          <a:xfrm>
            <a:off x="2214778" y="2700429"/>
            <a:ext cx="879600" cy="41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pic>
        <p:nvPicPr>
          <p:cNvPr id="374" name="Google Shape;37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86" y="2146752"/>
            <a:ext cx="1356300" cy="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/>
          <p:nvPr/>
        </p:nvSpPr>
        <p:spPr>
          <a:xfrm>
            <a:off x="241102" y="696516"/>
            <a:ext cx="1839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1) a readpair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241102" y="1557114"/>
            <a:ext cx="2178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2) a reference genome</a:t>
            </a:r>
            <a:endParaRPr b="0" i="0" sz="1500" u="none" cap="none" strike="noStrike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on a computer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241102" y="3794001"/>
            <a:ext cx="8179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3) Alignment of the readpair to the reference genome gives coordinates describing where in the human genome the readpair came from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5575" r="5929" t="0"/>
          <a:stretch/>
        </p:blipFill>
        <p:spPr>
          <a:xfrm>
            <a:off x="535781" y="4869914"/>
            <a:ext cx="3205800" cy="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b="0" l="5575" r="5929" t="0"/>
          <a:stretch/>
        </p:blipFill>
        <p:spPr>
          <a:xfrm>
            <a:off x="2571750" y="4869914"/>
            <a:ext cx="3205800" cy="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0" l="5575" r="5929" t="0"/>
          <a:stretch/>
        </p:blipFill>
        <p:spPr>
          <a:xfrm>
            <a:off x="5482828" y="4869914"/>
            <a:ext cx="3205800" cy="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2"/>
          <p:cNvCxnSpPr/>
          <p:nvPr/>
        </p:nvCxnSpPr>
        <p:spPr>
          <a:xfrm flipH="1" rot="10800000">
            <a:off x="4938117" y="2189957"/>
            <a:ext cx="857400" cy="408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cxnSp>
        <p:nvCxnSpPr>
          <p:cNvPr id="382" name="Google Shape;382;p42"/>
          <p:cNvCxnSpPr/>
          <p:nvPr/>
        </p:nvCxnSpPr>
        <p:spPr>
          <a:xfrm>
            <a:off x="4929188" y="2698998"/>
            <a:ext cx="879600" cy="41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8000"/>
            <a:headEnd len="sm" w="sm" type="none"/>
            <a:tailEnd len="sm" w="sm" type="none"/>
          </a:ln>
        </p:spPr>
      </p:cxnSp>
      <p:sp>
        <p:nvSpPr>
          <p:cNvPr id="383" name="Google Shape;383;p42"/>
          <p:cNvSpPr/>
          <p:nvPr/>
        </p:nvSpPr>
        <p:spPr>
          <a:xfrm>
            <a:off x="5902523" y="2129730"/>
            <a:ext cx="2777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TATGGCAATTAAAATTGGTATCAATGGTTTTGGTCGTATCGGCCGTATCGTATTCCGTGCAGCACAACAC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CGTGATGACATTGAAGTTGTAGGTATTAACGACTTAATCGACGTTGAATACATGGCTTATATGTTGAAAT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ATGATTCAACTCACGGTCGTTTCGACGGCACTGTTGAAGTGAAAGATGGTAACTTAGTGGTTAATGGTAA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AACTATCCGTGTAACTGCAGAACGTGATCCAGCAAACTTAAACTGGGGTGCAATCGGTGTTGATATCGCT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GTTGAAGCGACTGGTTTATTCTTAACTGATGAAACTGCTCGTAAACATATCACTGCAGGCGCAAAAAAAG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TTGTATTAACTGGCCCATCTAAAGATGCAACCCCTATGTTCGTTCGTGGTGTAAACTTCAACGCATACGC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AGGTCAAGATATCGTTTCTAACGCATCTTGTACAACAAACTGTTTAGCTCCTTTAGCACGTGTTGTTCAT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GAAACTTTCGGTATCAAAGATGGTTTAATGACCACTGTTCACGCAACGACTGCAACTCAAAAAACTGTGG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ATGGTCCATCAGCTAAAGACTGGCGCGGCGGCCGCGGTGCATCACAAAACATCATTCCATCTTCAACAGG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TATGGCAATTAAAATTGGTATCAATGGTTTTGGTCGTATCGGCCGTATCGTATTCCGTGCAGCACAACAC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CGTGATGACATTGAAGTTGTAGGTATTAACGACTTAATCGACGTTGAATACATGGCTTATATGTTGAAAT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ATGATTCAACTCACGGTCGTTTCGACGGCACTGTTGAAGTGAAAGATGGTAACTTAGTGGTTAATGGTAA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AACTATCCGTGTAACTGCAGAACGTGATCCAGCAAACTTAAACTGGGGTGCAATCGGTGTTGATATCGCT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GTTGAAGCGACTGGTTTATTCTTAACTGATGAAACTGCTCGTAAACATATCACTGCAGGCGCAAAAAAAG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TTGTATTAACTGGCCCATCTAAAGATGCAACCCCTATGTTCGTTCGTGGTGTAAACTTCAACGCATACGC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AGGTCAAGATATCGTTTCTAACGCATCTTGTACAACAAACTGTTTAGCTCCTTTAGCACGTGTTGTTCAT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GAAACTTTCGGTATCAAAGATGGTTTAATGACCACTGTTCACGCAACGACTGCAACTCAAAAAACTGTGG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ATGGTCCATCAGCTAAAGACTGGCGCGGCGGCCGCGGTGCATCACAAAACATCATTCCATCTTCAACAGG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Pacific Biosciences</a:t>
            </a:r>
            <a:endParaRPr sz="3600"/>
          </a:p>
        </p:txBody>
      </p:sp>
      <p:sp>
        <p:nvSpPr>
          <p:cNvPr id="389" name="Google Shape;389;p43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4126111" y="374972"/>
            <a:ext cx="50007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Key Points: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- 1 DNA molecule and 1 polymerase in each well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	(zero-mode waveguide)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- 4 colors flash in real time as polymerase acts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</a:t>
            </a: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ethylated cytosine has distinct pattern</a:t>
            </a:r>
            <a:endParaRPr b="0" i="0" sz="2000" u="none" cap="none" strike="noStrike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No _theoretical_ limit to DNA fragment length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Caveats: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higher error rate (1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-2</a:t>
            </a: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%)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- lower throughput :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roughly 5 gigabases per run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14" y="921175"/>
            <a:ext cx="2884200" cy="22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051" y="3284199"/>
            <a:ext cx="6492900" cy="17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Pacific Biosciences: long reads. Great for genome assembly</a:t>
            </a:r>
            <a:endParaRPr sz="3600"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25" y="918625"/>
            <a:ext cx="5883949" cy="37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/>
        </p:nvSpPr>
        <p:spPr>
          <a:xfrm>
            <a:off x="0" y="4820200"/>
            <a:ext cx="4099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http://schatzlab.cshl.edu/data/skbr3/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to sequence a human genome: Sanger method</a:t>
            </a:r>
            <a:endParaRPr sz="4000"/>
          </a:p>
        </p:txBody>
      </p:sp>
      <p:sp>
        <p:nvSpPr>
          <p:cNvPr id="119" name="Google Shape;119;p27"/>
          <p:cNvSpPr/>
          <p:nvPr/>
        </p:nvSpPr>
        <p:spPr>
          <a:xfrm>
            <a:off x="376424" y="913350"/>
            <a:ext cx="42345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Key points: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1) sequencing by synthesis (not degradation)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2) primers hybridize to DNA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3) polymerase + dNTPS + ddNTP terminators at low concentration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3) 1 lane per base, visually interpret ladder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325" y="918625"/>
            <a:ext cx="5286956" cy="40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Pacific Biosciences: long reads. Great for genome assembly</a:t>
            </a:r>
            <a:endParaRPr sz="3600"/>
          </a:p>
        </p:txBody>
      </p:sp>
      <p:sp>
        <p:nvSpPr>
          <p:cNvPr id="405" name="Google Shape;405;p45"/>
          <p:cNvSpPr/>
          <p:nvPr/>
        </p:nvSpPr>
        <p:spPr>
          <a:xfrm>
            <a:off x="229279" y="1038969"/>
            <a:ext cx="86853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equence and assemble a bacterial genome in 24 hours for ~ $500</a:t>
            </a:r>
            <a:endParaRPr b="0" i="0" sz="3200" u="none" cap="none" strike="noStrike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Human genome for ~$10,000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325" y="2487625"/>
            <a:ext cx="6049200" cy="2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Nanopore sequencing is nearly three decades in the making</a:t>
            </a:r>
            <a:endParaRPr sz="3600"/>
          </a:p>
        </p:txBody>
      </p:sp>
      <p:pic>
        <p:nvPicPr>
          <p:cNvPr id="412" name="Google Shape;4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264" y="942293"/>
            <a:ext cx="6597600" cy="3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/>
          <p:nvPr/>
        </p:nvSpPr>
        <p:spPr>
          <a:xfrm>
            <a:off x="310899" y="4219277"/>
            <a:ext cx="85221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1" lang="en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Notebook of David Deamer - June 25, 1989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Oxford Nanopore Technologies</a:t>
            </a:r>
            <a:endParaRPr sz="3600"/>
          </a:p>
        </p:txBody>
      </p:sp>
      <p:pic>
        <p:nvPicPr>
          <p:cNvPr descr="Brief explanation of Oxford Nanopore's Sequencing Technology (www.nanoporetech.com). This technology will be used for Human Microbiome Analysis (www.shipshaw.com), especially in relation to cancer (www.psp94.com)." id="419" name="Google Shape;419;p47" title="Oxford Nanopore Technologi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700" y="863975"/>
            <a:ext cx="5436600" cy="40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It works, which is rather magical!</a:t>
            </a:r>
            <a:endParaRPr sz="3600"/>
          </a:p>
        </p:txBody>
      </p:sp>
      <p:pic>
        <p:nvPicPr>
          <p:cNvPr id="425" name="Google Shape;4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25" y="1085050"/>
            <a:ext cx="5934300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/>
          <p:cNvPicPr preferRelativeResize="0"/>
          <p:nvPr/>
        </p:nvPicPr>
        <p:blipFill rotWithShape="1">
          <a:blip r:embed="rId4">
            <a:alphaModFix/>
          </a:blip>
          <a:srcRect b="0" l="49877" r="0" t="0"/>
          <a:stretch/>
        </p:blipFill>
        <p:spPr>
          <a:xfrm>
            <a:off x="6831700" y="2643625"/>
            <a:ext cx="1920000" cy="20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/>
          <p:cNvPicPr preferRelativeResize="0"/>
          <p:nvPr/>
        </p:nvPicPr>
        <p:blipFill rotWithShape="1">
          <a:blip r:embed="rId4">
            <a:alphaModFix/>
          </a:blip>
          <a:srcRect b="0" l="0" r="50191" t="0"/>
          <a:stretch/>
        </p:blipFill>
        <p:spPr>
          <a:xfrm>
            <a:off x="6800077" y="545500"/>
            <a:ext cx="1833900" cy="20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389562" y="-133945"/>
            <a:ext cx="897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0" lang="en" sz="3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Nanopore sequencing with ONT is accurate and reliable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735" y="1823248"/>
            <a:ext cx="3873000" cy="12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9"/>
          <p:cNvCxnSpPr/>
          <p:nvPr/>
        </p:nvCxnSpPr>
        <p:spPr>
          <a:xfrm>
            <a:off x="2202169" y="1674983"/>
            <a:ext cx="1035300" cy="776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diamond"/>
          </a:ln>
        </p:spPr>
      </p:cxnSp>
      <p:sp>
        <p:nvSpPr>
          <p:cNvPr id="435" name="Google Shape;435;p49"/>
          <p:cNvSpPr/>
          <p:nvPr/>
        </p:nvSpPr>
        <p:spPr>
          <a:xfrm>
            <a:off x="478766" y="1014316"/>
            <a:ext cx="3468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1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load libraries onto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1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array of 2,048 nanopores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436" name="Google Shape;436;p49"/>
          <p:cNvGrpSpPr/>
          <p:nvPr/>
        </p:nvGrpSpPr>
        <p:grpSpPr>
          <a:xfrm>
            <a:off x="4954604" y="757215"/>
            <a:ext cx="3702902" cy="3183599"/>
            <a:chOff x="-108378" y="-48"/>
            <a:chExt cx="5266537" cy="6037547"/>
          </a:xfrm>
        </p:grpSpPr>
        <p:pic>
          <p:nvPicPr>
            <p:cNvPr id="437" name="Google Shape;43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8495" y="363299"/>
              <a:ext cx="3891600" cy="464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9"/>
            <p:cNvSpPr/>
            <p:nvPr/>
          </p:nvSpPr>
          <p:spPr>
            <a:xfrm>
              <a:off x="1058181" y="5261099"/>
              <a:ext cx="3875400" cy="7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lang="en" sz="2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Read Percent Identity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 rot="-5400000">
              <a:off x="-581628" y="2363795"/>
              <a:ext cx="17685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lang="en" sz="2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Density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590959" y="4879280"/>
              <a:ext cx="4567200" cy="15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 rot="-5400000">
              <a:off x="-1234820" y="2645693"/>
              <a:ext cx="4567200" cy="2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1371763" y="4686194"/>
              <a:ext cx="6675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60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2125331" y="4686194"/>
              <a:ext cx="6675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70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2878900" y="4685337"/>
              <a:ext cx="6675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80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3644019" y="4686194"/>
              <a:ext cx="6675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90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4307927" y="4686194"/>
              <a:ext cx="795600" cy="6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100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 rot="-2946810">
              <a:off x="453922" y="3356316"/>
              <a:ext cx="869436" cy="593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0.025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 rot="-2946560">
              <a:off x="506912" y="2342637"/>
              <a:ext cx="766707" cy="593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0.05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-2946810">
              <a:off x="453922" y="1268022"/>
              <a:ext cx="869436" cy="593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0.075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 rot="-2945845">
              <a:off x="737996" y="4349562"/>
              <a:ext cx="513612" cy="593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0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451" name="Google Shape;451;p49"/>
            <p:cNvSpPr/>
            <p:nvPr/>
          </p:nvSpPr>
          <p:spPr>
            <a:xfrm rot="-2946075">
              <a:off x="556542" y="148556"/>
              <a:ext cx="664402" cy="593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0.1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452" name="Google Shape;452;p49"/>
          <p:cNvSpPr/>
          <p:nvPr/>
        </p:nvSpPr>
        <p:spPr>
          <a:xfrm>
            <a:off x="129434" y="3178079"/>
            <a:ext cx="4647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2015</a:t>
            </a: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yield (R9 chemistry): ~500 Mbp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mean read size: 4-6 kbp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1438775" y="4210750"/>
            <a:ext cx="5952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Current y</a:t>
            </a: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ield per </a:t>
            </a: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</a:t>
            </a: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un ("R9.4" chemistry): 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~5 Gbp, 97% identity (i.e., 3% error rate)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5995597" y="1577205"/>
            <a:ext cx="1697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9</a:t>
            </a: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-9</a:t>
            </a: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b="1" i="0" lang="en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% identity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389562" y="-133945"/>
            <a:ext cx="897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ONT sequence length distribution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800" y="1133025"/>
            <a:ext cx="5672400" cy="3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idx="4294967295" type="title"/>
          </p:nvPr>
        </p:nvSpPr>
        <p:spPr>
          <a:xfrm>
            <a:off x="588301" y="-133950"/>
            <a:ext cx="84711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0" lang="en" sz="3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Nanopore sequencing is </a:t>
            </a:r>
            <a:r>
              <a:rPr i="1" lang="en" sz="3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extremely</a:t>
            </a:r>
            <a:r>
              <a:rPr i="0" lang="en" sz="3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portable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375" y="1051175"/>
            <a:ext cx="6280200" cy="35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/>
          <p:nvPr/>
        </p:nvSpPr>
        <p:spPr>
          <a:xfrm>
            <a:off x="1500369" y="4677306"/>
            <a:ext cx="573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b="0" i="0" lang="en" sz="23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Kate Rubins sequencing DNA on the ISS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.png"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00" y="152400"/>
            <a:ext cx="7581792" cy="200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2.png" id="473" name="Google Shape;4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050" y="2386225"/>
            <a:ext cx="6297626" cy="28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Homozygous deletion in NA12878: Illumina vs. ONT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79" name="Google Shape;4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475" y="1004555"/>
            <a:ext cx="7550461" cy="383414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76200" y="3657600"/>
            <a:ext cx="1282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Illumina</a:t>
            </a:r>
            <a:endParaRPr sz="3000"/>
          </a:p>
        </p:txBody>
      </p:sp>
      <p:sp>
        <p:nvSpPr>
          <p:cNvPr id="482" name="Google Shape;482;p53"/>
          <p:cNvSpPr txBox="1"/>
          <p:nvPr/>
        </p:nvSpPr>
        <p:spPr>
          <a:xfrm>
            <a:off x="160950" y="1911700"/>
            <a:ext cx="1282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ONT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Base calling: the conversion of signal to a nucleotide sequence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 b="931" l="1428" r="1428" t="3081"/>
          <a:stretch/>
        </p:blipFill>
        <p:spPr>
          <a:xfrm>
            <a:off x="247249" y="1062027"/>
            <a:ext cx="14766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275" y="106202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4"/>
          <p:cNvPicPr preferRelativeResize="0"/>
          <p:nvPr/>
        </p:nvPicPr>
        <p:blipFill rotWithShape="1">
          <a:blip r:embed="rId5">
            <a:alphaModFix/>
          </a:blip>
          <a:srcRect b="22755" l="0" r="378" t="6553"/>
          <a:stretch/>
        </p:blipFill>
        <p:spPr>
          <a:xfrm>
            <a:off x="3594493" y="1062024"/>
            <a:ext cx="17397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911" y="1062025"/>
            <a:ext cx="1293314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0379" y="1168079"/>
            <a:ext cx="2427000" cy="80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54"/>
          <p:cNvCxnSpPr/>
          <p:nvPr/>
        </p:nvCxnSpPr>
        <p:spPr>
          <a:xfrm>
            <a:off x="1282225" y="2357225"/>
            <a:ext cx="2862300" cy="54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54"/>
          <p:cNvCxnSpPr/>
          <p:nvPr/>
        </p:nvCxnSpPr>
        <p:spPr>
          <a:xfrm>
            <a:off x="2561425" y="2299800"/>
            <a:ext cx="1803300" cy="60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4"/>
          <p:cNvCxnSpPr/>
          <p:nvPr/>
        </p:nvCxnSpPr>
        <p:spPr>
          <a:xfrm>
            <a:off x="4466425" y="2299800"/>
            <a:ext cx="2100" cy="58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4"/>
          <p:cNvCxnSpPr/>
          <p:nvPr/>
        </p:nvCxnSpPr>
        <p:spPr>
          <a:xfrm flipH="1">
            <a:off x="4649550" y="2292475"/>
            <a:ext cx="1386000" cy="59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54"/>
          <p:cNvCxnSpPr/>
          <p:nvPr/>
        </p:nvCxnSpPr>
        <p:spPr>
          <a:xfrm flipH="1">
            <a:off x="4944400" y="2266575"/>
            <a:ext cx="2878500" cy="60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4"/>
          <p:cNvSpPr txBox="1"/>
          <p:nvPr/>
        </p:nvSpPr>
        <p:spPr>
          <a:xfrm>
            <a:off x="6035550" y="3269800"/>
            <a:ext cx="3000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Raw signal</a:t>
            </a:r>
            <a:endParaRPr sz="2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(e.g., 454 Life Sciences)</a:t>
            </a:r>
            <a:endParaRPr sz="2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99" name="Google Shape;49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5650" y="3008723"/>
            <a:ext cx="2427000" cy="1066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54"/>
          <p:cNvCxnSpPr/>
          <p:nvPr/>
        </p:nvCxnSpPr>
        <p:spPr>
          <a:xfrm>
            <a:off x="4466425" y="4128600"/>
            <a:ext cx="0" cy="37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54"/>
          <p:cNvSpPr txBox="1"/>
          <p:nvPr/>
        </p:nvSpPr>
        <p:spPr>
          <a:xfrm>
            <a:off x="2173775" y="4552625"/>
            <a:ext cx="4562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ACCTTCGAACGGCGGGGG</a:t>
            </a:r>
            <a:r>
              <a:rPr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TTACAA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54"/>
          <p:cNvSpPr txBox="1"/>
          <p:nvPr/>
        </p:nvSpPr>
        <p:spPr>
          <a:xfrm>
            <a:off x="4725750" y="4140750"/>
            <a:ext cx="3898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Base calling algorithms</a:t>
            </a:r>
            <a:endParaRPr/>
          </a:p>
        </p:txBody>
      </p:sp>
      <p:grpSp>
        <p:nvGrpSpPr>
          <p:cNvPr id="503" name="Google Shape;503;p54"/>
          <p:cNvGrpSpPr/>
          <p:nvPr/>
        </p:nvGrpSpPr>
        <p:grpSpPr>
          <a:xfrm>
            <a:off x="77550" y="4128600"/>
            <a:ext cx="5219675" cy="624625"/>
            <a:chOff x="77550" y="4128600"/>
            <a:chExt cx="5219675" cy="624625"/>
          </a:xfrm>
        </p:grpSpPr>
        <p:sp>
          <p:nvSpPr>
            <p:cNvPr id="504" name="Google Shape;504;p54"/>
            <p:cNvSpPr txBox="1"/>
            <p:nvPr/>
          </p:nvSpPr>
          <p:spPr>
            <a:xfrm>
              <a:off x="77550" y="4128600"/>
              <a:ext cx="38988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Economica"/>
                  <a:ea typeface="Economica"/>
                  <a:cs typeface="Economica"/>
                  <a:sym typeface="Economica"/>
                </a:rPr>
                <a:t>Errors happen. </a:t>
              </a:r>
              <a:endParaRPr sz="24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Economica"/>
                  <a:ea typeface="Economica"/>
                  <a:cs typeface="Economica"/>
                  <a:sym typeface="Economica"/>
                </a:rPr>
                <a:t>Hopefully infrequently</a:t>
              </a:r>
              <a:endParaRPr sz="2400">
                <a:solidFill>
                  <a:srgbClr val="FF0000"/>
                </a:solidFill>
              </a:endParaRPr>
            </a:p>
          </p:txBody>
        </p:sp>
        <p:cxnSp>
          <p:nvCxnSpPr>
            <p:cNvPr id="505" name="Google Shape;505;p54"/>
            <p:cNvCxnSpPr/>
            <p:nvPr/>
          </p:nvCxnSpPr>
          <p:spPr>
            <a:xfrm>
              <a:off x="2279525" y="4351825"/>
              <a:ext cx="3017700" cy="401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to sequence a human genome: Lee Hood automation</a:t>
            </a:r>
            <a:endParaRPr sz="3600"/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0" l="31285" r="0" t="7732"/>
          <a:stretch/>
        </p:blipFill>
        <p:spPr>
          <a:xfrm>
            <a:off x="1731066" y="3421410"/>
            <a:ext cx="5401200" cy="1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4">
            <a:alphaModFix/>
          </a:blip>
          <a:srcRect b="25734" l="78609" r="12629" t="43882"/>
          <a:stretch/>
        </p:blipFill>
        <p:spPr>
          <a:xfrm>
            <a:off x="7264786" y="1097459"/>
            <a:ext cx="1071600" cy="20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 b="25734" l="71673" r="20441" t="43882"/>
          <a:stretch/>
        </p:blipFill>
        <p:spPr>
          <a:xfrm>
            <a:off x="1089422" y="1171129"/>
            <a:ext cx="964500" cy="20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 rotWithShape="1">
          <a:blip r:embed="rId5">
            <a:alphaModFix/>
          </a:blip>
          <a:srcRect b="931" l="1428" r="1428" t="3081"/>
          <a:stretch/>
        </p:blipFill>
        <p:spPr>
          <a:xfrm>
            <a:off x="3540621" y="1369229"/>
            <a:ext cx="2259300" cy="15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/>
          <p:nvPr/>
        </p:nvSpPr>
        <p:spPr>
          <a:xfrm>
            <a:off x="1010016" y="842962"/>
            <a:ext cx="972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400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before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7290396" y="769292"/>
            <a:ext cx="721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400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after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2195178" y="4647009"/>
            <a:ext cx="4473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read lengths: ~500bp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33" name="Google Shape;133;p28"/>
          <p:cNvCxnSpPr/>
          <p:nvPr/>
        </p:nvCxnSpPr>
        <p:spPr>
          <a:xfrm rot="10800000">
            <a:off x="2531550" y="2145600"/>
            <a:ext cx="348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34" name="Google Shape;134;p28"/>
          <p:cNvCxnSpPr/>
          <p:nvPr/>
        </p:nvCxnSpPr>
        <p:spPr>
          <a:xfrm rot="10800000">
            <a:off x="6366876" y="2148929"/>
            <a:ext cx="348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35" name="Google Shape;135;p28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(Mostly) all technologies yield DNA sequences in FASTQ format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b="22755" l="0" r="378" t="6553"/>
          <a:stretch/>
        </p:blipFill>
        <p:spPr>
          <a:xfrm>
            <a:off x="3597618" y="1833449"/>
            <a:ext cx="1739700" cy="101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55"/>
          <p:cNvCxnSpPr/>
          <p:nvPr/>
        </p:nvCxnSpPr>
        <p:spPr>
          <a:xfrm>
            <a:off x="4468525" y="1346550"/>
            <a:ext cx="0" cy="41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5"/>
          <p:cNvSpPr txBox="1"/>
          <p:nvPr/>
        </p:nvSpPr>
        <p:spPr>
          <a:xfrm>
            <a:off x="3316775" y="3866825"/>
            <a:ext cx="4562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@seq1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ACCTTCGAACGGCGGGGG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TTACAA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!''*((((***+))%%%++).1***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@seq2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TGGAACCGAACGGCCCCGGTTACAT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!''*!!!!***+))+++++).1***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And so on...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5"/>
          <p:cNvSpPr txBox="1"/>
          <p:nvPr/>
        </p:nvSpPr>
        <p:spPr>
          <a:xfrm>
            <a:off x="4108525" y="861025"/>
            <a:ext cx="720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DNA</a:t>
            </a:r>
            <a:endParaRPr sz="2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15" name="Google Shape;515;p55"/>
          <p:cNvCxnSpPr/>
          <p:nvPr/>
        </p:nvCxnSpPr>
        <p:spPr>
          <a:xfrm>
            <a:off x="4454825" y="2998175"/>
            <a:ext cx="0" cy="41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The FASTQ format. Welcome to a minor hell.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21" name="Google Shape;5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6"/>
          <p:cNvSpPr/>
          <p:nvPr/>
        </p:nvSpPr>
        <p:spPr>
          <a:xfrm>
            <a:off x="1518475" y="2473125"/>
            <a:ext cx="73974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@SEQ_ID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GATTTGGGGTTCAAAGCAGTATCGATCAAATAGTAAATCCATTTGTTCAACTCACAGTTT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!''*((((***+))%%%++)(%%%%).1***-+*''))**55CCF&gt;&gt;&gt;&gt;&gt;&gt;CCCCCCC65</a:t>
            </a:r>
            <a:endParaRPr sz="1700"/>
          </a:p>
        </p:txBody>
      </p:sp>
      <p:sp>
        <p:nvSpPr>
          <p:cNvPr id="523" name="Google Shape;523;p56"/>
          <p:cNvSpPr/>
          <p:nvPr/>
        </p:nvSpPr>
        <p:spPr>
          <a:xfrm>
            <a:off x="378251" y="2572666"/>
            <a:ext cx="1189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ID 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&lt;separator&gt;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Quality scores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4" name="Google Shape;524;p56"/>
          <p:cNvSpPr/>
          <p:nvPr/>
        </p:nvSpPr>
        <p:spPr>
          <a:xfrm>
            <a:off x="1268015" y="3937992"/>
            <a:ext cx="692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http://en.wikipedia.org/wiki/FASTQ_format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5" name="Google Shape;525;p56"/>
          <p:cNvSpPr/>
          <p:nvPr/>
        </p:nvSpPr>
        <p:spPr>
          <a:xfrm>
            <a:off x="546" y="1336104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 “standard” format for storing and defining sequences </a:t>
            </a:r>
            <a:endParaRPr sz="33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2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from next-generation sequencing technologies.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The FASTQ format's sequence identifier (first line of each record)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31" name="Google Shape;5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225" y="1569700"/>
            <a:ext cx="4262700" cy="28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075" y="1569700"/>
            <a:ext cx="4262700" cy="1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7"/>
          <p:cNvSpPr txBox="1"/>
          <p:nvPr/>
        </p:nvSpPr>
        <p:spPr>
          <a:xfrm>
            <a:off x="1553125" y="1004550"/>
            <a:ext cx="1722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Old format</a:t>
            </a:r>
            <a:endParaRPr b="1"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5" name="Google Shape;535;p57"/>
          <p:cNvSpPr txBox="1"/>
          <p:nvPr/>
        </p:nvSpPr>
        <p:spPr>
          <a:xfrm>
            <a:off x="5944275" y="1004550"/>
            <a:ext cx="1722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New</a:t>
            </a:r>
            <a:r>
              <a:rPr b="1"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format</a:t>
            </a:r>
            <a:endParaRPr b="1"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/>
          <p:nvPr>
            <p:ph type="title"/>
          </p:nvPr>
        </p:nvSpPr>
        <p:spPr>
          <a:xfrm>
            <a:off x="632776" y="184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FASTQ quality scores: estimate of confidence in each base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(sequencing technologies make errors!)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1" name="Google Shape;541;p58"/>
          <p:cNvSpPr/>
          <p:nvPr/>
        </p:nvSpPr>
        <p:spPr>
          <a:xfrm>
            <a:off x="1670875" y="1711125"/>
            <a:ext cx="73974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@SEQ_ID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GATTTGGGGTTCAAAGCAGTATCGATCAAATAGTAAATCCATTTGTTCAACTCACAGTTT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urier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!''*((((***+))%%%++)(%%%%).1***-+*''))**55CCF&gt;&gt;&gt;&gt;&gt;&gt;CCCCCCC65</a:t>
            </a:r>
            <a:endParaRPr sz="1700"/>
          </a:p>
        </p:txBody>
      </p:sp>
      <p:sp>
        <p:nvSpPr>
          <p:cNvPr id="542" name="Google Shape;542;p58"/>
          <p:cNvSpPr/>
          <p:nvPr/>
        </p:nvSpPr>
        <p:spPr>
          <a:xfrm>
            <a:off x="530651" y="1810666"/>
            <a:ext cx="1189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ID 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&lt;separator&gt;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Quality scores</a:t>
            </a:r>
            <a:endParaRPr b="1" sz="17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3333387" y="3836119"/>
            <a:ext cx="2818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= -10*log</a:t>
            </a:r>
            <a:r>
              <a:rPr b="0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/>
          </a:p>
        </p:txBody>
      </p:sp>
      <p:cxnSp>
        <p:nvCxnSpPr>
          <p:cNvPr id="544" name="Google Shape;544;p58"/>
          <p:cNvCxnSpPr/>
          <p:nvPr/>
        </p:nvCxnSpPr>
        <p:spPr>
          <a:xfrm rot="10800000">
            <a:off x="4621411" y="2672418"/>
            <a:ext cx="0" cy="288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45" name="Google Shape;545;p58"/>
          <p:cNvSpPr/>
          <p:nvPr/>
        </p:nvSpPr>
        <p:spPr>
          <a:xfrm>
            <a:off x="1563348" y="3500533"/>
            <a:ext cx="6116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Qualities are based on the Phred scale and are </a:t>
            </a:r>
            <a:r>
              <a:rPr b="0" i="1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encoded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6" name="Google Shape;546;p58"/>
          <p:cNvSpPr txBox="1"/>
          <p:nvPr/>
        </p:nvSpPr>
        <p:spPr>
          <a:xfrm>
            <a:off x="40250" y="4318125"/>
            <a:ext cx="300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Note</a:t>
            </a: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Ph in </a:t>
            </a: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Phred comes from Phil Green, the inventor of the encoding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http://www.gs.washington.edu/faculty/green.htm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7" name="Google Shape;547;p58"/>
          <p:cNvCxnSpPr>
            <a:endCxn id="545" idx="2"/>
          </p:cNvCxnSpPr>
          <p:nvPr/>
        </p:nvCxnSpPr>
        <p:spPr>
          <a:xfrm flipH="1" rot="10800000">
            <a:off x="1735098" y="3776533"/>
            <a:ext cx="28863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>
            <a:off x="632776" y="184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800">
                <a:latin typeface="Economica"/>
                <a:ea typeface="Economica"/>
                <a:cs typeface="Economica"/>
                <a:sym typeface="Economica"/>
              </a:rPr>
              <a:t>Phred quality score calculation</a:t>
            </a:r>
            <a:endParaRPr sz="3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53" name="Google Shape;55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3304812" y="1235794"/>
            <a:ext cx="2818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= -10*log</a:t>
            </a:r>
            <a:r>
              <a:rPr b="0" i="0" lang="en" sz="11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0" i="0" lang="en" sz="27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</a:t>
            </a:r>
            <a:r>
              <a:rPr b="0" i="0" lang="en" sz="17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</a:t>
            </a:r>
            <a:r>
              <a:rPr b="0" i="0" lang="en" sz="2700" u="none" cap="none" strike="noStrike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solidFill>
                <a:srgbClr val="38761D"/>
              </a:solidFill>
            </a:endParaRPr>
          </a:p>
        </p:txBody>
      </p:sp>
      <p:sp>
        <p:nvSpPr>
          <p:cNvPr id="555" name="Google Shape;555;p59"/>
          <p:cNvSpPr txBox="1"/>
          <p:nvPr/>
        </p:nvSpPr>
        <p:spPr>
          <a:xfrm>
            <a:off x="1914525" y="2143125"/>
            <a:ext cx="1905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Error probability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err</a:t>
            </a: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6" name="Google Shape;556;p59"/>
          <p:cNvSpPr txBox="1"/>
          <p:nvPr/>
        </p:nvSpPr>
        <p:spPr>
          <a:xfrm>
            <a:off x="5876925" y="2143125"/>
            <a:ext cx="165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Phred quality score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57" name="Google Shape;557;p59"/>
          <p:cNvCxnSpPr/>
          <p:nvPr/>
        </p:nvCxnSpPr>
        <p:spPr>
          <a:xfrm>
            <a:off x="2066925" y="3143250"/>
            <a:ext cx="44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59"/>
          <p:cNvSpPr txBox="1"/>
          <p:nvPr/>
        </p:nvSpPr>
        <p:spPr>
          <a:xfrm>
            <a:off x="2181225" y="3129300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6123600" y="3129300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3819525" y="2447925"/>
            <a:ext cx="165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log</a:t>
            </a:r>
            <a:r>
              <a:rPr baseline="-25000"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(P</a:t>
            </a:r>
            <a:r>
              <a:rPr baseline="-25000"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err</a:t>
            </a:r>
            <a:r>
              <a:rPr lang="en" sz="25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 sz="25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61" name="Google Shape;561;p59"/>
          <p:cNvSpPr txBox="1"/>
          <p:nvPr/>
        </p:nvSpPr>
        <p:spPr>
          <a:xfrm>
            <a:off x="4152413" y="3152775"/>
            <a:ext cx="304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59"/>
          <p:cNvSpPr txBox="1"/>
          <p:nvPr/>
        </p:nvSpPr>
        <p:spPr>
          <a:xfrm>
            <a:off x="2181225" y="3434100"/>
            <a:ext cx="60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0.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63" name="Google Shape;563;p59"/>
          <p:cNvGrpSpPr/>
          <p:nvPr/>
        </p:nvGrpSpPr>
        <p:grpSpPr>
          <a:xfrm>
            <a:off x="4152439" y="3434100"/>
            <a:ext cx="2619761" cy="461475"/>
            <a:chOff x="4609639" y="3434100"/>
            <a:chExt cx="2619761" cy="461475"/>
          </a:xfrm>
        </p:grpSpPr>
        <p:sp>
          <p:nvSpPr>
            <p:cNvPr id="564" name="Google Shape;564;p59"/>
            <p:cNvSpPr txBox="1"/>
            <p:nvPr/>
          </p:nvSpPr>
          <p:spPr>
            <a:xfrm>
              <a:off x="6580800" y="3434100"/>
              <a:ext cx="648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5" name="Google Shape;565;p59"/>
            <p:cNvSpPr txBox="1"/>
            <p:nvPr/>
          </p:nvSpPr>
          <p:spPr>
            <a:xfrm>
              <a:off x="4609639" y="3457575"/>
              <a:ext cx="609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-1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66" name="Google Shape;566;p59"/>
          <p:cNvGrpSpPr/>
          <p:nvPr/>
        </p:nvGrpSpPr>
        <p:grpSpPr>
          <a:xfrm>
            <a:off x="2181225" y="3738900"/>
            <a:ext cx="4590975" cy="1071075"/>
            <a:chOff x="2638425" y="3738900"/>
            <a:chExt cx="4590975" cy="1071075"/>
          </a:xfrm>
        </p:grpSpPr>
        <p:sp>
          <p:nvSpPr>
            <p:cNvPr id="567" name="Google Shape;567;p59"/>
            <p:cNvSpPr txBox="1"/>
            <p:nvPr/>
          </p:nvSpPr>
          <p:spPr>
            <a:xfrm>
              <a:off x="2638425" y="373890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0.01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8" name="Google Shape;568;p59"/>
            <p:cNvSpPr txBox="1"/>
            <p:nvPr/>
          </p:nvSpPr>
          <p:spPr>
            <a:xfrm>
              <a:off x="6580800" y="3738900"/>
              <a:ext cx="648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9" name="Google Shape;569;p59"/>
            <p:cNvSpPr txBox="1"/>
            <p:nvPr/>
          </p:nvSpPr>
          <p:spPr>
            <a:xfrm>
              <a:off x="4609639" y="3762375"/>
              <a:ext cx="609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-2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0" name="Google Shape;570;p59"/>
            <p:cNvSpPr txBox="1"/>
            <p:nvPr/>
          </p:nvSpPr>
          <p:spPr>
            <a:xfrm>
              <a:off x="2638425" y="404370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0.001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1" name="Google Shape;571;p59"/>
            <p:cNvSpPr txBox="1"/>
            <p:nvPr/>
          </p:nvSpPr>
          <p:spPr>
            <a:xfrm>
              <a:off x="6580800" y="4043700"/>
              <a:ext cx="648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2" name="Google Shape;572;p59"/>
            <p:cNvSpPr txBox="1"/>
            <p:nvPr/>
          </p:nvSpPr>
          <p:spPr>
            <a:xfrm>
              <a:off x="4609639" y="4067175"/>
              <a:ext cx="609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-3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3" name="Google Shape;573;p59"/>
            <p:cNvSpPr txBox="1"/>
            <p:nvPr/>
          </p:nvSpPr>
          <p:spPr>
            <a:xfrm>
              <a:off x="2638425" y="4348500"/>
              <a:ext cx="12000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0.0001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4" name="Google Shape;574;p59"/>
            <p:cNvSpPr txBox="1"/>
            <p:nvPr/>
          </p:nvSpPr>
          <p:spPr>
            <a:xfrm>
              <a:off x="6580800" y="4348500"/>
              <a:ext cx="648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5" name="Google Shape;575;p59"/>
            <p:cNvSpPr txBox="1"/>
            <p:nvPr/>
          </p:nvSpPr>
          <p:spPr>
            <a:xfrm>
              <a:off x="4609639" y="4371975"/>
              <a:ext cx="6096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nsolas"/>
                  <a:ea typeface="Consolas"/>
                  <a:cs typeface="Consolas"/>
                  <a:sym typeface="Consolas"/>
                </a:rPr>
                <a:t>-4</a:t>
              </a:r>
              <a:endParaRPr sz="2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A higher quality score is better (&gt;=20 is considered "good")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81" name="Google Shape;58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0"/>
          <p:cNvPicPr preferRelativeResize="0"/>
          <p:nvPr/>
        </p:nvPicPr>
        <p:blipFill rotWithShape="1">
          <a:blip r:embed="rId4">
            <a:alphaModFix/>
          </a:blip>
          <a:srcRect b="10300" l="4048" r="2658" t="14893"/>
          <a:stretch/>
        </p:blipFill>
        <p:spPr>
          <a:xfrm>
            <a:off x="1238250" y="1416546"/>
            <a:ext cx="7197300" cy="2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0"/>
          <p:cNvSpPr/>
          <p:nvPr/>
        </p:nvSpPr>
        <p:spPr>
          <a:xfrm>
            <a:off x="4061815" y="3961507"/>
            <a:ext cx="1783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Prob(error)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4" name="Google Shape;584;p60"/>
          <p:cNvSpPr/>
          <p:nvPr/>
        </p:nvSpPr>
        <p:spPr>
          <a:xfrm rot="-5400000">
            <a:off x="163639" y="2222521"/>
            <a:ext cx="1628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score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"/>
          <p:cNvSpPr txBox="1"/>
          <p:nvPr>
            <p:ph type="title"/>
          </p:nvPr>
        </p:nvSpPr>
        <p:spPr>
          <a:xfrm>
            <a:off x="632776" y="184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Historically, FASTQ has had different encoding schemes for encoding PHRED quality scores. Ouch.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90" name="Google Shape;5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618" y="5199563"/>
            <a:ext cx="5143500" cy="26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3.png" id="591" name="Google Shape;5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6950"/>
            <a:ext cx="8839199" cy="369983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1"/>
          <p:cNvSpPr/>
          <p:nvPr/>
        </p:nvSpPr>
        <p:spPr>
          <a:xfrm>
            <a:off x="485775" y="1981200"/>
            <a:ext cx="3124200" cy="3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61"/>
          <p:cNvCxnSpPr/>
          <p:nvPr/>
        </p:nvCxnSpPr>
        <p:spPr>
          <a:xfrm rot="10800000">
            <a:off x="3686100" y="2343000"/>
            <a:ext cx="27909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61"/>
          <p:cNvCxnSpPr/>
          <p:nvPr/>
        </p:nvCxnSpPr>
        <p:spPr>
          <a:xfrm flipH="1">
            <a:off x="4638600" y="3390900"/>
            <a:ext cx="183840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61"/>
          <p:cNvSpPr txBox="1"/>
          <p:nvPr/>
        </p:nvSpPr>
        <p:spPr>
          <a:xfrm>
            <a:off x="6477000" y="3429000"/>
            <a:ext cx="30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Current encoding: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! = quality 0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J = quality 41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1724025" y="4438650"/>
            <a:ext cx="657300" cy="3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Quality score encoding based on ASCII table. Geekery.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2" name="Google Shape;602;p62"/>
          <p:cNvSpPr/>
          <p:nvPr/>
        </p:nvSpPr>
        <p:spPr>
          <a:xfrm>
            <a:off x="4260250" y="1282526"/>
            <a:ext cx="48846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Formula for getting PHRED quality 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from encoded quality: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 = ascii(char) - 33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3" name="Google Shape;603;p62"/>
          <p:cNvSpPr/>
          <p:nvPr/>
        </p:nvSpPr>
        <p:spPr>
          <a:xfrm>
            <a:off x="6443915" y="2499777"/>
            <a:ext cx="1678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Example: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!+EJ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04" name="Google Shape;604;p62"/>
          <p:cNvGrpSpPr/>
          <p:nvPr/>
        </p:nvGrpSpPr>
        <p:grpSpPr>
          <a:xfrm>
            <a:off x="571771" y="964406"/>
            <a:ext cx="3972298" cy="3549309"/>
            <a:chOff x="0" y="0"/>
            <a:chExt cx="6282300" cy="6731100"/>
          </a:xfrm>
        </p:grpSpPr>
        <p:pic>
          <p:nvPicPr>
            <p:cNvPr id="605" name="Google Shape;60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282300" cy="673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62"/>
            <p:cNvSpPr/>
            <p:nvPr/>
          </p:nvSpPr>
          <p:spPr>
            <a:xfrm>
              <a:off x="2085340" y="444500"/>
              <a:ext cx="1269900" cy="22860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2079128" y="2476500"/>
              <a:ext cx="1269900" cy="22860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3520440" y="2273300"/>
              <a:ext cx="1269900" cy="22860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9" name="Google Shape;609;p62"/>
            <p:cNvSpPr/>
            <p:nvPr/>
          </p:nvSpPr>
          <p:spPr>
            <a:xfrm>
              <a:off x="3520440" y="1270000"/>
              <a:ext cx="1269900" cy="22860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10" name="Google Shape;610;p62"/>
          <p:cNvSpPr/>
          <p:nvPr/>
        </p:nvSpPr>
        <p:spPr>
          <a:xfrm>
            <a:off x="6682048" y="3598129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43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5813227" y="3601477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33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7545586" y="3601477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69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6679406" y="4023405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4" name="Google Shape;614;p62"/>
          <p:cNvSpPr/>
          <p:nvPr/>
        </p:nvSpPr>
        <p:spPr>
          <a:xfrm>
            <a:off x="5925759" y="4023405"/>
            <a:ext cx="305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7545586" y="4023405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36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16" name="Google Shape;616;p62"/>
          <p:cNvCxnSpPr/>
          <p:nvPr/>
        </p:nvCxnSpPr>
        <p:spPr>
          <a:xfrm flipH="1" rot="10800000">
            <a:off x="6098733" y="3254986"/>
            <a:ext cx="812700" cy="334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617" name="Google Shape;617;p62"/>
          <p:cNvCxnSpPr/>
          <p:nvPr/>
        </p:nvCxnSpPr>
        <p:spPr>
          <a:xfrm flipH="1" rot="10800000">
            <a:off x="6972790" y="3234687"/>
            <a:ext cx="197700" cy="361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618" name="Google Shape;618;p62"/>
          <p:cNvCxnSpPr/>
          <p:nvPr/>
        </p:nvCxnSpPr>
        <p:spPr>
          <a:xfrm rot="10800000">
            <a:off x="7393896" y="3227952"/>
            <a:ext cx="380100" cy="350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619" name="Google Shape;619;p62"/>
          <p:cNvCxnSpPr/>
          <p:nvPr/>
        </p:nvCxnSpPr>
        <p:spPr>
          <a:xfrm rot="10800000">
            <a:off x="7661583" y="3221483"/>
            <a:ext cx="1017900" cy="375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triangle"/>
            <a:tailEnd len="sm" w="sm" type="none"/>
          </a:ln>
        </p:spPr>
      </p:cxnSp>
      <p:sp>
        <p:nvSpPr>
          <p:cNvPr id="620" name="Google Shape;620;p62"/>
          <p:cNvSpPr/>
          <p:nvPr/>
        </p:nvSpPr>
        <p:spPr>
          <a:xfrm>
            <a:off x="4607656" y="3616523"/>
            <a:ext cx="983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ASCII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1" name="Google Shape;621;p62"/>
          <p:cNvSpPr/>
          <p:nvPr/>
        </p:nvSpPr>
        <p:spPr>
          <a:xfrm>
            <a:off x="4781368" y="4038451"/>
            <a:ext cx="636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-33</a:t>
            </a:r>
            <a:endParaRPr sz="900"/>
          </a:p>
        </p:txBody>
      </p:sp>
      <p:sp>
        <p:nvSpPr>
          <p:cNvPr id="622" name="Google Shape;622;p62"/>
          <p:cNvSpPr/>
          <p:nvPr/>
        </p:nvSpPr>
        <p:spPr>
          <a:xfrm>
            <a:off x="8411766" y="3601477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74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8411766" y="4023405"/>
            <a:ext cx="530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41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FASTQC: Is my sequence data any good?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9" name="Google Shape;629;p63"/>
          <p:cNvSpPr txBox="1"/>
          <p:nvPr/>
        </p:nvSpPr>
        <p:spPr>
          <a:xfrm>
            <a:off x="0" y="4717800"/>
            <a:ext cx="4488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http://www.bioinformatics.babraham.ac.uk/projects/fastqc/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0" name="Google Shape;6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27" y="790325"/>
            <a:ext cx="5894900" cy="39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MultiQC: https://multiqc.info/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very quick introduction to MultiQC, briefly describing what it does and why. Find out more at http://www.multiqc.info&#10;&#10;Read the paper about MultiQC in Bioinformatics: http://dx.doi.org/10.1093/bioinformatics/btw354" id="636" name="Google Shape;636;p64" title="Introduction to MultiQ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550" y="950162"/>
            <a:ext cx="5392900" cy="4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Sanger sequencing: technological advances</a:t>
            </a:r>
            <a:endParaRPr sz="3600"/>
          </a:p>
        </p:txBody>
      </p:sp>
      <p:sp>
        <p:nvSpPr>
          <p:cNvPr id="141" name="Google Shape;141;p29"/>
          <p:cNvSpPr/>
          <p:nvPr/>
        </p:nvSpPr>
        <p:spPr>
          <a:xfrm>
            <a:off x="1462511" y="1238994"/>
            <a:ext cx="192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1977</a:t>
            </a: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 Fred Sanger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1275102" y="2015877"/>
            <a:ext cx="241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1985</a:t>
            </a: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 ABI 370 (first automated sequencer)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3" name="Google Shape;143;p29"/>
          <p:cNvCxnSpPr/>
          <p:nvPr/>
        </p:nvCxnSpPr>
        <p:spPr>
          <a:xfrm rot="10800000">
            <a:off x="2491382" y="1674210"/>
            <a:ext cx="0" cy="26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44" name="Google Shape;144;p29"/>
          <p:cNvSpPr/>
          <p:nvPr/>
        </p:nvSpPr>
        <p:spPr>
          <a:xfrm>
            <a:off x="5391150" y="1151930"/>
            <a:ext cx="387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 hard working technician 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= 700 bases per day 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= 118,000 years to sequence the human genome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5391150" y="2185839"/>
            <a:ext cx="3464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5000 bases per day 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= 16,000 years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928688" y="3003724"/>
            <a:ext cx="3125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1995</a:t>
            </a: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 ABI 377 </a:t>
            </a:r>
            <a:r>
              <a:rPr b="0" i="0" lang="en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(Bigger gels, better chemistry &amp; optics, more sensitive dyes, faster computers)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 rot="10800000">
            <a:off x="2491382" y="2645352"/>
            <a:ext cx="0" cy="26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48" name="Google Shape;148;p29"/>
          <p:cNvSpPr/>
          <p:nvPr/>
        </p:nvSpPr>
        <p:spPr>
          <a:xfrm>
            <a:off x="5391150" y="3114229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19,000 bases per day 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= 4,400 years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821531" y="4118818"/>
            <a:ext cx="3339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1999</a:t>
            </a:r>
            <a:r>
              <a:rPr b="0" i="0" lang="en" sz="2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 ABI 3700 </a:t>
            </a:r>
            <a:r>
              <a:rPr b="0" i="0" lang="en" sz="19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(96 capillaries, 96 well plates, fluid handling robots)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0" name="Google Shape;150;p29"/>
          <p:cNvCxnSpPr/>
          <p:nvPr/>
        </p:nvCxnSpPr>
        <p:spPr>
          <a:xfrm rot="10800000">
            <a:off x="2491382" y="3810676"/>
            <a:ext cx="0" cy="26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51" name="Google Shape;151;p29"/>
          <p:cNvSpPr/>
          <p:nvPr/>
        </p:nvSpPr>
        <p:spPr>
          <a:xfrm>
            <a:off x="5391150" y="4205883"/>
            <a:ext cx="269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400,000 bases per day 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= 205 years</a:t>
            </a:r>
            <a:endParaRPr sz="21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2" name="Google Shape;152;p29"/>
          <p:cNvCxnSpPr/>
          <p:nvPr/>
        </p:nvCxnSpPr>
        <p:spPr>
          <a:xfrm rot="10800000">
            <a:off x="4509419" y="1386334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53" name="Google Shape;153;p29"/>
          <p:cNvCxnSpPr/>
          <p:nvPr/>
        </p:nvCxnSpPr>
        <p:spPr>
          <a:xfrm rot="10800000">
            <a:off x="4509419" y="2327141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54" name="Google Shape;154;p29"/>
          <p:cNvCxnSpPr/>
          <p:nvPr/>
        </p:nvCxnSpPr>
        <p:spPr>
          <a:xfrm rot="10800000">
            <a:off x="4509419" y="3331730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55" name="Google Shape;155;p29"/>
          <p:cNvCxnSpPr/>
          <p:nvPr/>
        </p:nvCxnSpPr>
        <p:spPr>
          <a:xfrm rot="10800000">
            <a:off x="4509419" y="4356411"/>
            <a:ext cx="5265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56" name="Google Shape;156;p29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seqtk: manipulating FASTQ and FASTA files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2" name="Google Shape;642;p65"/>
          <p:cNvSpPr txBox="1"/>
          <p:nvPr/>
        </p:nvSpPr>
        <p:spPr>
          <a:xfrm>
            <a:off x="0" y="4717800"/>
            <a:ext cx="4488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https://github.com/lh3/seqtk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Untitled 4.png" id="643" name="Google Shape;6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113" y="789525"/>
            <a:ext cx="4919773" cy="41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fastx toolkit</a:t>
            </a: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: manipulating FASTQ and FASTA files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9" name="Google Shape;649;p66"/>
          <p:cNvSpPr txBox="1"/>
          <p:nvPr/>
        </p:nvSpPr>
        <p:spPr>
          <a:xfrm>
            <a:off x="0" y="4717800"/>
            <a:ext cx="4488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http://hannonlab.cshl.edu/fastx_toolkit/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Untitled 5.png" id="650" name="Google Shape;6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2150"/>
            <a:ext cx="5988886" cy="378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/>
          <p:nvPr>
            <p:ph type="title"/>
          </p:nvPr>
        </p:nvSpPr>
        <p:spPr>
          <a:xfrm>
            <a:off x="632776" y="-133950"/>
            <a:ext cx="84264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bioawk</a:t>
            </a: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: awk that is enhanced for genomics formats.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6" name="Google Shape;656;p67"/>
          <p:cNvSpPr txBox="1"/>
          <p:nvPr/>
        </p:nvSpPr>
        <p:spPr>
          <a:xfrm>
            <a:off x="0" y="4717800"/>
            <a:ext cx="4488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https://github.com/lh3/bioawk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Untitled 6.png" id="657" name="Google Shape;6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5" y="976450"/>
            <a:ext cx="3610348" cy="26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7"/>
          <p:cNvSpPr txBox="1"/>
          <p:nvPr/>
        </p:nvSpPr>
        <p:spPr>
          <a:xfrm>
            <a:off x="742225" y="4116050"/>
            <a:ext cx="82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bioawk -c fastx '{print $name"\t"$seq}' test.fastq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SRR3750603.1	NTCGGAACATTTTTTCTTCAAAAATATGAAAAATCACCTAATTTATCTGAAAATGACATTTANNNCAGTNNNNNNNATTGGGAAAGTGCTCGATTTNCGGA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SRR3750603.2	TGTAATTTACTTTGTTCAGTTAGACTCTTAATTAGACTAAAAACGGTCTCAAAAAGTATAATTTCATAATGAGACACCTTTAAAAATTCTACGTTTTTATG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SRR3750603.3	AGTTTTCTCAAACACAGAAAACATATGGGAGTTTCTCAAACAATGGACAATGAGTGATCACCGATATTTGATACAAATCGACCAACTCGGCTCATATTCTC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67"/>
          <p:cNvSpPr txBox="1"/>
          <p:nvPr>
            <p:ph type="title"/>
          </p:nvPr>
        </p:nvSpPr>
        <p:spPr>
          <a:xfrm>
            <a:off x="5313200" y="1623475"/>
            <a:ext cx="3006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Print tab separated sequence ID and sequence from a FASTQ file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60" name="Google Shape;660;p67"/>
          <p:cNvCxnSpPr/>
          <p:nvPr/>
        </p:nvCxnSpPr>
        <p:spPr>
          <a:xfrm flipH="1">
            <a:off x="4681750" y="3250050"/>
            <a:ext cx="81240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next wave of DNA sequencing technologies</a:t>
            </a:r>
            <a:endParaRPr sz="3600"/>
          </a:p>
        </p:txBody>
      </p:sp>
      <p:sp>
        <p:nvSpPr>
          <p:cNvPr id="162" name="Google Shape;162;p30"/>
          <p:cNvSpPr txBox="1"/>
          <p:nvPr/>
        </p:nvSpPr>
        <p:spPr>
          <a:xfrm>
            <a:off x="160734" y="1867793"/>
            <a:ext cx="41166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15900" lvl="0" marL="368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Char char="•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“Massively parallel” sequencing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-215900" lvl="0" marL="368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Economica"/>
              <a:buChar char="•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“High-throughput” sequencing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-215900" lvl="0" marL="368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Economica"/>
              <a:buChar char="•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“Ultra high-throughput” sequencing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-215900" lvl="0" marL="368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Economica"/>
              <a:buChar char="•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“Next generation” sequencing (NGS)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-215900" lvl="0" marL="368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Economica"/>
              <a:buChar char="•"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“Second generation” sequencing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3" name="Google Shape;163;p30"/>
          <p:cNvSpPr/>
          <p:nvPr/>
        </p:nvSpPr>
        <p:spPr>
          <a:xfrm>
            <a:off x="-89700" y="1356950"/>
            <a:ext cx="3074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lang="en" sz="2800" u="sng">
                <a:latin typeface="Economica"/>
                <a:ea typeface="Economica"/>
                <a:cs typeface="Economica"/>
                <a:sym typeface="Economica"/>
              </a:rPr>
              <a:t>whiz-bang</a:t>
            </a:r>
            <a:r>
              <a:rPr b="1" i="0" lang="en" sz="28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terms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4473178" y="923330"/>
            <a:ext cx="44199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2005: 454 (Roche) </a:t>
            </a:r>
            <a:endParaRPr b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2006: Solexa (Illumina)</a:t>
            </a:r>
            <a:endParaRPr b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2007: ABI/SOLiD (Life Technologies) </a:t>
            </a:r>
            <a:endParaRPr b="1" sz="24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2010: Complete Genomics</a:t>
            </a:r>
            <a:endParaRPr b="1" sz="24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2011: Pacific Biosciences</a:t>
            </a:r>
            <a:endParaRPr b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2010: Ion Torrent (Life Technologies)</a:t>
            </a:r>
            <a:endParaRPr b="1" sz="24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177800" lvl="0" marL="1651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1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2015: Oxford Nanopore Technologies</a:t>
            </a:r>
            <a:endParaRPr b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Breakthrough #1: 454 sequencing</a:t>
            </a:r>
            <a:endParaRPr sz="3600"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350" y="1262500"/>
            <a:ext cx="1444500" cy="14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2000" y="1338701"/>
            <a:ext cx="1444500" cy="14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5204" y="2311575"/>
            <a:ext cx="1922100" cy="19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0501" y="3496624"/>
            <a:ext cx="1534200" cy="1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375" y="3508300"/>
            <a:ext cx="1249800" cy="12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627653" y="991270"/>
            <a:ext cx="2330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1) shear DNA 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2588419" y="1064121"/>
            <a:ext cx="2714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2) add adaptors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78" name="Google Shape;178;p31"/>
          <p:cNvCxnSpPr/>
          <p:nvPr/>
        </p:nvCxnSpPr>
        <p:spPr>
          <a:xfrm rot="10800000">
            <a:off x="2395546" y="1786532"/>
            <a:ext cx="4299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79" name="Google Shape;179;p31"/>
          <p:cNvCxnSpPr/>
          <p:nvPr/>
        </p:nvCxnSpPr>
        <p:spPr>
          <a:xfrm rot="10800000">
            <a:off x="5567086" y="2509482"/>
            <a:ext cx="304200" cy="2280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80" name="Google Shape;180;p31"/>
          <p:cNvCxnSpPr/>
          <p:nvPr/>
        </p:nvCxnSpPr>
        <p:spPr>
          <a:xfrm flipH="1" rot="10800000">
            <a:off x="5558302" y="3279668"/>
            <a:ext cx="304200" cy="2280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181" name="Google Shape;181;p31"/>
          <p:cNvCxnSpPr/>
          <p:nvPr/>
        </p:nvCxnSpPr>
        <p:spPr>
          <a:xfrm>
            <a:off x="2777132" y="4311917"/>
            <a:ext cx="4299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182" name="Google Shape;182;p31"/>
          <p:cNvSpPr/>
          <p:nvPr/>
        </p:nvSpPr>
        <p:spPr>
          <a:xfrm>
            <a:off x="5932884" y="1825972"/>
            <a:ext cx="3116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3) attach to beads; trap in oil droplet micro-reactors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2779514" y="3184624"/>
            <a:ext cx="2518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4) amplify w/ PCR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582811" y="2945978"/>
            <a:ext cx="2875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5) trap DNA-coated beads in wells </a:t>
            </a:r>
            <a:endParaRPr b="1" i="0" sz="1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(up to 1 million)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6601211" y="4796879"/>
            <a:ext cx="1759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Jonathan Rothberg, 2005</a:t>
            </a:r>
            <a:endParaRPr sz="900"/>
          </a:p>
        </p:txBody>
      </p:sp>
      <p:sp>
        <p:nvSpPr>
          <p:cNvPr id="186" name="Google Shape;186;p31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Pyrosequencing: luciferase from fireflies</a:t>
            </a:r>
            <a:endParaRPr sz="3600"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98" y="2918573"/>
            <a:ext cx="3457800" cy="1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398312" y="760140"/>
            <a:ext cx="44826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Protocol: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1) </a:t>
            </a: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Hybridize sequencing primer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2)</a:t>
            </a: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add DNA polymerase, ATP sulfurylase, luciferase, apyrase &amp; substrates (adenosine 5´ phosphosulfate (APS) and luciferin)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3) </a:t>
            </a: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nucleotide incorporation catalyzes chain reaction that results in light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6169609" y="4823668"/>
            <a:ext cx="2661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Pål Nyrén and Mostafa Ronaghi, 1996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5393531" y="705743"/>
            <a:ext cx="37683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4) </a:t>
            </a: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Add bases sequentially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- add A, take a picture: did it flash?</a:t>
            </a:r>
            <a:r>
              <a:rPr lang="en" sz="2700">
                <a:latin typeface="Economica"/>
                <a:ea typeface="Economica"/>
                <a:cs typeface="Economica"/>
                <a:sym typeface="Economica"/>
              </a:rPr>
              <a:t>; </a:t>
            </a: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wash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- add T: did it flash?wash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- add G: did it flash?wash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- add C: did it flash?wash</a:t>
            </a:r>
            <a:endParaRPr b="0" i="0" sz="27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Repeat ~500 times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>
            <a:off x="4829779" y="1781472"/>
            <a:ext cx="4299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773" y="2987843"/>
            <a:ext cx="3832478" cy="16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aside: Humble beginnings</a:t>
            </a:r>
            <a:endParaRPr sz="36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75" y="1165500"/>
            <a:ext cx="6891551" cy="33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63550" y="4535475"/>
            <a:ext cx="49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https://www.nytimes.com/2006/07/18/science/18dna.html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454 sequencing: summary</a:t>
            </a:r>
            <a:endParaRPr sz="3600"/>
          </a:p>
        </p:txBody>
      </p:sp>
      <p:sp>
        <p:nvSpPr>
          <p:cNvPr id="211" name="Google Shape;211;p34"/>
          <p:cNvSpPr/>
          <p:nvPr/>
        </p:nvSpPr>
        <p:spPr>
          <a:xfrm>
            <a:off x="483181" y="1325735"/>
            <a:ext cx="5089800" cy="27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First post-Sanger technology (2005)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used to sequence many microorganisms &amp; Jim Watson’s genome (for $2M in 2007)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Longe</a:t>
            </a: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 reads than Illumina, but much lower yield</a:t>
            </a: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(~500bp)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b="0" i="0" lang="en" sz="2400" u="none" cap="none" strike="noStrik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Rapidly outpaced by other technologies - now essentially obsolete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875" y="1062021"/>
            <a:ext cx="3063300" cy="30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59369" y="4771125"/>
            <a:ext cx="124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i="1" lang="en" sz="1200">
                <a:latin typeface="Economica"/>
                <a:ea typeface="Economica"/>
                <a:cs typeface="Economica"/>
                <a:sym typeface="Economica"/>
              </a:rPr>
              <a:t>Slide from Ira Hall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